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 noProof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pPr>
              <a:defRPr/>
            </a:pPr>
            <a:fld id="{D7F0F79B-6EE0-416A-A5E7-6504E8CAEFF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994007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4E6C6D6E-B029-43C6-963D-962604D24D8D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28676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77FA3239-A7ED-4F58-BC96-E5E9C5E82949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1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7892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E1FE53B0-F5AA-4466-A8E1-34AB531CC844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11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891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8916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A912D7A4-C88C-492A-9BB8-9FA9827A62EF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12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993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9940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5DD6244C-4CFE-4580-9DDF-CA63F9398179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13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6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0964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72A2B054-362F-4DFA-A7F1-1B239B314942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14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198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1988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680A2AC-63DD-4A93-99BF-52B93CBFCFB4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15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3011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874AD8D0-07AE-4AE2-99D7-B29E2D43DE1A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16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403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4036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77110309-5945-45C4-9EC4-56AC055A0058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17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505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5060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5EFEAD45-04ED-4659-9237-60CB8016021D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18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608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6084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B58821E-B376-4FEF-983F-7F3AB22F8D1C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19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710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7108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61DBA560-B77B-4996-A258-8C3F8B3EE008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29700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08FB06D7-B3A9-4AFA-B212-430C3413B2FF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20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8131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8132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6DADBE67-B728-477A-A7EF-AC603DD7FD46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21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915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49156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55B8DA8C-6A9E-465B-A532-CA7128A12313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22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017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50180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611188C0-0D5E-4D1F-BA71-E34E953F149E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23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120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51204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C7727C9-0B91-457B-BC12-09AA0CAD6531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24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5222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52228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32DCA406-077C-48AD-975E-3709926498A1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0724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E3CA4A62-A4F3-4FCC-8F31-4A310CF87ED6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174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1748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07612F42-6EB3-4660-845A-4E2AFF0DE7C8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2771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2772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93933AA-700A-465E-848D-9F3D5AD1D061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5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3796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3AE1325F-BC08-469C-ABD4-7145AAFB60DA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4819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4820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79568AD-9B92-4242-A43E-FF39BCF5A6D2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5843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5844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3E40149E-6441-4498-8747-2AB610DD06EA}" type="slidenum">
              <a:rPr lang="it-IT" altLang="it-IT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it-IT" altLang="it-IT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6867" name="Rectangle 1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  <p:sp>
        <p:nvSpPr>
          <p:cNvPr id="36868" name="AutoShape 2"/>
          <p:cNvSpPr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custGeom>
            <a:avLst/>
            <a:gdLst>
              <a:gd name="T0" fmla="*/ 2147483647 w 8245"/>
              <a:gd name="T1" fmla="*/ 2147483647 h 1260"/>
              <a:gd name="T2" fmla="*/ 2147483647 w 8245"/>
              <a:gd name="T3" fmla="*/ 2147483647 h 1260"/>
              <a:gd name="T4" fmla="*/ 0 w 8245"/>
              <a:gd name="T5" fmla="*/ 2147483647 h 1260"/>
              <a:gd name="T6" fmla="*/ 2147483647 w 8245"/>
              <a:gd name="T7" fmla="*/ 0 h 126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45"/>
              <a:gd name="T13" fmla="*/ 0 h 1260"/>
              <a:gd name="T14" fmla="*/ 8245 w 8245"/>
              <a:gd name="T15" fmla="*/ 1260 h 1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45" h="1260">
                <a:moveTo>
                  <a:pt x="0" y="0"/>
                </a:moveTo>
                <a:lnTo>
                  <a:pt x="8245" y="0"/>
                </a:lnTo>
                <a:lnTo>
                  <a:pt x="8245" y="1260"/>
                </a:lnTo>
                <a:lnTo>
                  <a:pt x="0" y="126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917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476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0821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9675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2928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6958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28924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78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475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8879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193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289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29044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2366817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4147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0618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0478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56798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814020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8383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8039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91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5604571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7425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825632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2456137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7064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4598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3272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28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580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771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36458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35649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Fai clic per modificare il formato del testo del titolo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Fai clic per modificare il formato del testo della struttura</a:t>
            </a:r>
          </a:p>
          <a:p>
            <a:pPr lvl="1"/>
            <a:r>
              <a:rPr lang="en-GB" altLang="it-IT" smtClean="0"/>
              <a:t>Secondo livello struttura</a:t>
            </a:r>
          </a:p>
          <a:p>
            <a:pPr lvl="2"/>
            <a:r>
              <a:rPr lang="en-GB" altLang="it-IT" smtClean="0"/>
              <a:t>Terzo livello struttura</a:t>
            </a:r>
          </a:p>
          <a:p>
            <a:pPr lvl="3"/>
            <a:r>
              <a:rPr lang="en-GB" altLang="it-IT" smtClean="0"/>
              <a:t>Quarto livello struttura</a:t>
            </a:r>
          </a:p>
          <a:p>
            <a:pPr lvl="4"/>
            <a:r>
              <a:rPr lang="en-GB" altLang="it-IT" smtClean="0"/>
              <a:t>Quinto livello struttura</a:t>
            </a:r>
          </a:p>
          <a:p>
            <a:pPr lvl="4"/>
            <a:r>
              <a:rPr lang="en-GB" altLang="it-IT" smtClean="0"/>
              <a:t>Sesto livello struttura</a:t>
            </a:r>
          </a:p>
          <a:p>
            <a:pPr lvl="4"/>
            <a:r>
              <a:rPr lang="en-GB" altLang="it-IT" smtClean="0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Fai clic per modificare il formato del testo del titolo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it-IT" smtClean="0"/>
              <a:t>Fai clic per modificare il formato del testo della struttura</a:t>
            </a:r>
          </a:p>
          <a:p>
            <a:pPr lvl="1"/>
            <a:r>
              <a:rPr lang="en-GB" altLang="it-IT" smtClean="0"/>
              <a:t>Secondo livello struttura</a:t>
            </a:r>
          </a:p>
          <a:p>
            <a:pPr lvl="2"/>
            <a:r>
              <a:rPr lang="en-GB" altLang="it-IT" smtClean="0"/>
              <a:t>Terzo livello struttura</a:t>
            </a:r>
          </a:p>
          <a:p>
            <a:pPr lvl="3"/>
            <a:r>
              <a:rPr lang="en-GB" altLang="it-IT" smtClean="0"/>
              <a:t>Quarto livello struttura</a:t>
            </a:r>
          </a:p>
          <a:p>
            <a:pPr lvl="4"/>
            <a:r>
              <a:rPr lang="en-GB" altLang="it-IT" smtClean="0"/>
              <a:t>Quinto livello struttura</a:t>
            </a:r>
          </a:p>
          <a:p>
            <a:pPr lvl="4"/>
            <a:r>
              <a:rPr lang="en-GB" altLang="it-IT" smtClean="0"/>
              <a:t>Sesto livello struttura</a:t>
            </a:r>
          </a:p>
          <a:p>
            <a:pPr lvl="4"/>
            <a:r>
              <a:rPr lang="en-GB" altLang="it-IT" smtClean="0"/>
              <a:t>Settimo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436563" y="784225"/>
            <a:ext cx="8267700" cy="2662238"/>
          </a:xfrm>
          <a:custGeom>
            <a:avLst/>
            <a:gdLst>
              <a:gd name="T0" fmla="*/ 2147483647 w 22966"/>
              <a:gd name="T1" fmla="*/ 2147483647 h 7396"/>
              <a:gd name="T2" fmla="*/ 2147483647 w 22966"/>
              <a:gd name="T3" fmla="*/ 2147483647 h 7396"/>
              <a:gd name="T4" fmla="*/ 0 w 22966"/>
              <a:gd name="T5" fmla="*/ 2147483647 h 7396"/>
              <a:gd name="T6" fmla="*/ 2147483647 w 22966"/>
              <a:gd name="T7" fmla="*/ 0 h 739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966"/>
              <a:gd name="T13" fmla="*/ 0 h 7396"/>
              <a:gd name="T14" fmla="*/ 22966 w 22966"/>
              <a:gd name="T15" fmla="*/ 7396 h 73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966" h="7396">
                <a:moveTo>
                  <a:pt x="0" y="0"/>
                </a:moveTo>
                <a:lnTo>
                  <a:pt x="22966" y="0"/>
                </a:lnTo>
                <a:lnTo>
                  <a:pt x="22966" y="7396"/>
                </a:lnTo>
                <a:lnTo>
                  <a:pt x="0" y="73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00B050"/>
                </a:solidFill>
                <a:latin typeface="Calibri" charset="0"/>
                <a:cs typeface="DejaVu Sans" charset="0"/>
              </a:rPr>
              <a:t>Piano Regionale della Prevenzione 2020-2025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00B050"/>
                </a:solidFill>
                <a:latin typeface="Calibri" charset="0"/>
                <a:cs typeface="DejaVu Sans" charset="0"/>
              </a:rPr>
              <a:t>Programma Predefinito PP8</a:t>
            </a:r>
          </a:p>
          <a:p>
            <a:pPr algn="ctr" eaLnBrk="1">
              <a:lnSpc>
                <a:spcPct val="100000"/>
              </a:lnSpc>
            </a:pPr>
            <a:endParaRPr lang="it-IT" altLang="it-IT" sz="2400">
              <a:solidFill>
                <a:srgbClr val="000000"/>
              </a:solidFill>
              <a:cs typeface="DejaVu Sans" charset="0"/>
            </a:endParaRPr>
          </a:p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0000FF"/>
                </a:solidFill>
                <a:latin typeface="Calibri" charset="0"/>
                <a:cs typeface="DejaVu Sans" charset="0"/>
              </a:rPr>
              <a:t>PIANO MIRATO DI PREVENZIONE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0000FF"/>
                </a:solidFill>
                <a:latin typeface="Calibri" charset="0"/>
                <a:cs typeface="DejaVu Sans" charset="0"/>
              </a:rPr>
              <a:t>DEL RISCHIO CANCEROGENO PER ESPOSIZIONE PROFESSIONALE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0000FF"/>
                </a:solidFill>
                <a:latin typeface="Calibri" charset="0"/>
                <a:cs typeface="DejaVu Sans" charset="0"/>
              </a:rPr>
              <a:t>A POLVERI DI LEGNO DURO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679825"/>
            <a:ext cx="3990975" cy="299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AutoShape 3"/>
          <p:cNvSpPr>
            <a:spLocks noChangeArrowheads="1"/>
          </p:cNvSpPr>
          <p:nvPr/>
        </p:nvSpPr>
        <p:spPr bwMode="auto">
          <a:xfrm>
            <a:off x="4787900" y="3592513"/>
            <a:ext cx="4171950" cy="3013075"/>
          </a:xfrm>
          <a:custGeom>
            <a:avLst/>
            <a:gdLst>
              <a:gd name="T0" fmla="*/ 2147483647 w 11591"/>
              <a:gd name="T1" fmla="*/ 2147483647 h 8369"/>
              <a:gd name="T2" fmla="*/ 2147483647 w 11591"/>
              <a:gd name="T3" fmla="*/ 2147483647 h 8369"/>
              <a:gd name="T4" fmla="*/ 0 w 11591"/>
              <a:gd name="T5" fmla="*/ 2147483647 h 8369"/>
              <a:gd name="T6" fmla="*/ 2147483647 w 11591"/>
              <a:gd name="T7" fmla="*/ 0 h 836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1591"/>
              <a:gd name="T13" fmla="*/ 0 h 8369"/>
              <a:gd name="T14" fmla="*/ 11591 w 11591"/>
              <a:gd name="T15" fmla="*/ 8369 h 83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591" h="8369">
                <a:moveTo>
                  <a:pt x="0" y="0"/>
                </a:moveTo>
                <a:lnTo>
                  <a:pt x="11591" y="0"/>
                </a:lnTo>
                <a:lnTo>
                  <a:pt x="11591" y="8369"/>
                </a:lnTo>
                <a:lnTo>
                  <a:pt x="0" y="83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4000" b="1">
                <a:solidFill>
                  <a:srgbClr val="E46C0A"/>
                </a:solidFill>
                <a:latin typeface="Calibri" charset="0"/>
                <a:cs typeface="DejaVu Sans" charset="0"/>
              </a:rPr>
              <a:t>SEMINARIO DI AVVIO</a:t>
            </a:r>
          </a:p>
          <a:p>
            <a:pPr eaLnBrk="1">
              <a:lnSpc>
                <a:spcPct val="100000"/>
              </a:lnSpc>
            </a:pPr>
            <a:endParaRPr lang="it-IT" altLang="it-IT" sz="4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400" b="1">
                <a:solidFill>
                  <a:srgbClr val="E46C0A"/>
                </a:solidFill>
                <a:latin typeface="Calibri" charset="0"/>
                <a:cs typeface="DejaVu Sans" charset="0"/>
              </a:rPr>
              <a:t> Data – ora</a:t>
            </a:r>
          </a:p>
          <a:p>
            <a:pPr eaLnBrk="1">
              <a:lnSpc>
                <a:spcPct val="100000"/>
              </a:lnSpc>
            </a:pPr>
            <a:r>
              <a:rPr lang="it-IT" altLang="it-IT" sz="2400" b="1">
                <a:solidFill>
                  <a:srgbClr val="E46C0A"/>
                </a:solidFill>
                <a:latin typeface="Calibri" charset="0"/>
                <a:cs typeface="DejaVu Sans" charset="0"/>
              </a:rPr>
              <a:t>Luogo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0" y="98425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8101013" y="141288"/>
            <a:ext cx="1022350" cy="392112"/>
          </a:xfrm>
          <a:custGeom>
            <a:avLst/>
            <a:gdLst>
              <a:gd name="T0" fmla="*/ 2147483647 w 2839"/>
              <a:gd name="T1" fmla="*/ 2147483647 h 1088"/>
              <a:gd name="T2" fmla="*/ 2147483647 w 2839"/>
              <a:gd name="T3" fmla="*/ 2147483647 h 1088"/>
              <a:gd name="T4" fmla="*/ 0 w 2839"/>
              <a:gd name="T5" fmla="*/ 2147483647 h 1088"/>
              <a:gd name="T6" fmla="*/ 2147483647 w 2839"/>
              <a:gd name="T7" fmla="*/ 0 h 10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839"/>
              <a:gd name="T13" fmla="*/ 0 h 1088"/>
              <a:gd name="T14" fmla="*/ 2839 w 2839"/>
              <a:gd name="T15" fmla="*/ 1088 h 10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39" h="1088">
                <a:moveTo>
                  <a:pt x="0" y="0"/>
                </a:moveTo>
                <a:lnTo>
                  <a:pt x="2839" y="0"/>
                </a:lnTo>
                <a:lnTo>
                  <a:pt x="2839" y="1088"/>
                </a:lnTo>
                <a:lnTo>
                  <a:pt x="0" y="108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0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0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00" y="11113"/>
            <a:ext cx="2840038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8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1113"/>
            <a:ext cx="557212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81" name="AutoShape 8"/>
          <p:cNvSpPr>
            <a:spLocks noChangeArrowheads="1"/>
          </p:cNvSpPr>
          <p:nvPr/>
        </p:nvSpPr>
        <p:spPr bwMode="auto">
          <a:xfrm>
            <a:off x="4211638" y="73025"/>
            <a:ext cx="1819275" cy="392113"/>
          </a:xfrm>
          <a:custGeom>
            <a:avLst/>
            <a:gdLst>
              <a:gd name="T0" fmla="*/ 2147483647 w 5055"/>
              <a:gd name="T1" fmla="*/ 2147483647 h 1088"/>
              <a:gd name="T2" fmla="*/ 2147483647 w 5055"/>
              <a:gd name="T3" fmla="*/ 2147483647 h 1088"/>
              <a:gd name="T4" fmla="*/ 0 w 5055"/>
              <a:gd name="T5" fmla="*/ 2147483647 h 1088"/>
              <a:gd name="T6" fmla="*/ 2147483647 w 5055"/>
              <a:gd name="T7" fmla="*/ 0 h 108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055"/>
              <a:gd name="T13" fmla="*/ 0 h 1088"/>
              <a:gd name="T14" fmla="*/ 5055 w 5055"/>
              <a:gd name="T15" fmla="*/ 1088 h 10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055" h="1088">
                <a:moveTo>
                  <a:pt x="0" y="0"/>
                </a:moveTo>
                <a:lnTo>
                  <a:pt x="5055" y="0"/>
                </a:lnTo>
                <a:lnTo>
                  <a:pt x="5055" y="1088"/>
                </a:lnTo>
                <a:lnTo>
                  <a:pt x="0" y="108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000" b="1">
                <a:solidFill>
                  <a:srgbClr val="000000"/>
                </a:solidFill>
                <a:latin typeface="Calibri" charset="0"/>
                <a:cs typeface="DejaVu Sans" charset="0"/>
              </a:rPr>
              <a:t>Capofila</a:t>
            </a:r>
          </a:p>
          <a:p>
            <a:pPr eaLnBrk="1">
              <a:lnSpc>
                <a:spcPct val="100000"/>
              </a:lnSpc>
            </a:pPr>
            <a:r>
              <a:rPr lang="it-IT" altLang="it-IT" sz="10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sede di Carbonia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auto">
          <a:xfrm>
            <a:off x="360363" y="2127250"/>
            <a:ext cx="8350250" cy="1184275"/>
          </a:xfrm>
          <a:custGeom>
            <a:avLst/>
            <a:gdLst>
              <a:gd name="T0" fmla="*/ 2147483647 w 23194"/>
              <a:gd name="T1" fmla="*/ 2147483647 h 3289"/>
              <a:gd name="T2" fmla="*/ 2147483647 w 23194"/>
              <a:gd name="T3" fmla="*/ 2147483647 h 3289"/>
              <a:gd name="T4" fmla="*/ 0 w 23194"/>
              <a:gd name="T5" fmla="*/ 2147483647 h 3289"/>
              <a:gd name="T6" fmla="*/ 2147483647 w 23194"/>
              <a:gd name="T7" fmla="*/ 0 h 328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194"/>
              <a:gd name="T13" fmla="*/ 0 h 3289"/>
              <a:gd name="T14" fmla="*/ 23194 w 23194"/>
              <a:gd name="T15" fmla="*/ 3289 h 32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94" h="3289">
                <a:moveTo>
                  <a:pt x="0" y="0"/>
                </a:moveTo>
                <a:lnTo>
                  <a:pt x="23194" y="0"/>
                </a:lnTo>
                <a:lnTo>
                  <a:pt x="23194" y="3289"/>
                </a:lnTo>
                <a:lnTo>
                  <a:pt x="0" y="32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Insieme alle attività proprie del PMP sanno comprese anche quelle sui              </a:t>
            </a:r>
            <a:r>
              <a:rPr lang="it-IT" altLang="it-IT" sz="2200" b="1" u="sng">
                <a:solidFill>
                  <a:srgbClr val="800000"/>
                </a:solidFill>
                <a:latin typeface="Calibri" charset="0"/>
                <a:cs typeface="DejaVu Sans" charset="0"/>
              </a:rPr>
              <a:t>Regolamenti (CE) REACH e CLP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con particolare riferimento alle </a:t>
            </a:r>
            <a:r>
              <a:rPr lang="it-IT" altLang="it-IT" sz="2200" b="1" u="sng">
                <a:solidFill>
                  <a:srgbClr val="800000"/>
                </a:solidFill>
                <a:latin typeface="Calibri" charset="0"/>
                <a:cs typeface="DejaVu Sans" charset="0"/>
              </a:rPr>
              <a:t>sostanze e/o miscele cancerogene</a:t>
            </a: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 riscontrabili in tali ambienti di lavoro.</a:t>
            </a:r>
          </a:p>
        </p:txBody>
      </p:sp>
      <p:sp>
        <p:nvSpPr>
          <p:cNvPr id="12296" name="AutoShape 7"/>
          <p:cNvSpPr>
            <a:spLocks noChangeArrowheads="1"/>
          </p:cNvSpPr>
          <p:nvPr/>
        </p:nvSpPr>
        <p:spPr bwMode="auto">
          <a:xfrm>
            <a:off x="1008063" y="3959225"/>
            <a:ext cx="7413625" cy="2012950"/>
          </a:xfrm>
          <a:custGeom>
            <a:avLst/>
            <a:gdLst>
              <a:gd name="T0" fmla="*/ 2147483647 w 20594"/>
              <a:gd name="T1" fmla="*/ 2147483647 h 5594"/>
              <a:gd name="T2" fmla="*/ 2147483647 w 20594"/>
              <a:gd name="T3" fmla="*/ 2147483647 h 5594"/>
              <a:gd name="T4" fmla="*/ 0 w 20594"/>
              <a:gd name="T5" fmla="*/ 2147483647 h 5594"/>
              <a:gd name="T6" fmla="*/ 2147483647 w 20594"/>
              <a:gd name="T7" fmla="*/ 0 h 55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0594"/>
              <a:gd name="T13" fmla="*/ 0 h 5594"/>
              <a:gd name="T14" fmla="*/ 20594 w 20594"/>
              <a:gd name="T15" fmla="*/ 5594 h 55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594" h="5594">
                <a:moveTo>
                  <a:pt x="0" y="0"/>
                </a:moveTo>
                <a:lnTo>
                  <a:pt x="20594" y="0"/>
                </a:lnTo>
                <a:lnTo>
                  <a:pt x="20594" y="5594"/>
                </a:lnTo>
                <a:lnTo>
                  <a:pt x="0" y="55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  <a:buSzPct val="65000"/>
              <a:buFont typeface="Wingdings" charset="2"/>
              <a:buChar char="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Saranno effettuate dagli ispettori REACH/CLP dei  Dipartimenti di Prevenzione</a:t>
            </a:r>
          </a:p>
          <a:p>
            <a:pPr eaLnBrk="1">
              <a:lnSpc>
                <a:spcPct val="100000"/>
              </a:lnSpc>
              <a:buSzPct val="65000"/>
              <a:buFont typeface="Wingdings" charset="2"/>
              <a:buNone/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  <a:buClrTx/>
              <a:buSzTx/>
              <a:buFontTx/>
              <a:buNone/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  <a:buClrTx/>
              <a:buSzTx/>
              <a:buFontTx/>
              <a:buNone/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  <a:buSzPct val="65000"/>
              <a:buFont typeface="Wingdings" charset="2"/>
              <a:buChar char="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In collaborazione con il gruppo di lavoro di questo PMP e con gli ispettori SPRESAL nei territori di competenza </a:t>
            </a: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88" y="4457700"/>
            <a:ext cx="1041400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6613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1820863" y="3582988"/>
            <a:ext cx="5448300" cy="2390775"/>
          </a:xfrm>
          <a:custGeom>
            <a:avLst/>
            <a:gdLst>
              <a:gd name="T0" fmla="*/ 2147483647 w 15134"/>
              <a:gd name="T1" fmla="*/ 2147483647 h 6643"/>
              <a:gd name="T2" fmla="*/ 2147483647 w 15134"/>
              <a:gd name="T3" fmla="*/ 2147483647 h 6643"/>
              <a:gd name="T4" fmla="*/ 0 w 15134"/>
              <a:gd name="T5" fmla="*/ 2147483647 h 6643"/>
              <a:gd name="T6" fmla="*/ 2147483647 w 15134"/>
              <a:gd name="T7" fmla="*/ 0 h 66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5134"/>
              <a:gd name="T13" fmla="*/ 0 h 6643"/>
              <a:gd name="T14" fmla="*/ 15134 w 15134"/>
              <a:gd name="T15" fmla="*/ 6643 h 66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34" h="6643">
                <a:moveTo>
                  <a:pt x="0" y="0"/>
                </a:moveTo>
                <a:lnTo>
                  <a:pt x="15134" y="0"/>
                </a:lnTo>
                <a:lnTo>
                  <a:pt x="15134" y="6643"/>
                </a:lnTo>
                <a:lnTo>
                  <a:pt x="0" y="66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3562350" y="2392363"/>
            <a:ext cx="2093913" cy="344487"/>
          </a:xfrm>
          <a:custGeom>
            <a:avLst/>
            <a:gdLst>
              <a:gd name="T0" fmla="*/ 2147483647 w 5817"/>
              <a:gd name="T1" fmla="*/ 2147483647 h 956"/>
              <a:gd name="T2" fmla="*/ 2147483647 w 5817"/>
              <a:gd name="T3" fmla="*/ 2147483647 h 956"/>
              <a:gd name="T4" fmla="*/ 0 w 5817"/>
              <a:gd name="T5" fmla="*/ 2147483647 h 956"/>
              <a:gd name="T6" fmla="*/ 2147483647 w 5817"/>
              <a:gd name="T7" fmla="*/ 0 h 95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817"/>
              <a:gd name="T13" fmla="*/ 0 h 956"/>
              <a:gd name="T14" fmla="*/ 5817 w 5817"/>
              <a:gd name="T15" fmla="*/ 956 h 9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17" h="956">
                <a:moveTo>
                  <a:pt x="0" y="0"/>
                </a:moveTo>
                <a:lnTo>
                  <a:pt x="5817" y="0"/>
                </a:lnTo>
                <a:lnTo>
                  <a:pt x="5817" y="956"/>
                </a:lnTo>
                <a:lnTo>
                  <a:pt x="0" y="95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Prevedono tre fasi </a:t>
            </a:r>
          </a:p>
        </p:txBody>
      </p:sp>
      <p:pic>
        <p:nvPicPr>
          <p:cNvPr id="1332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836613"/>
            <a:ext cx="8013700" cy="12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8" y="3062288"/>
            <a:ext cx="557847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2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4189413"/>
            <a:ext cx="5578475" cy="104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3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3" y="5311775"/>
            <a:ext cx="55784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4342" name="AutoShape 5"/>
          <p:cNvSpPr>
            <a:spLocks noChangeArrowheads="1"/>
          </p:cNvSpPr>
          <p:nvPr/>
        </p:nvSpPr>
        <p:spPr bwMode="auto">
          <a:xfrm>
            <a:off x="-36513" y="2144713"/>
            <a:ext cx="9175751" cy="2281237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343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344" name="AutoShape 7"/>
          <p:cNvSpPr>
            <a:spLocks noChangeArrowheads="1"/>
          </p:cNvSpPr>
          <p:nvPr/>
        </p:nvSpPr>
        <p:spPr bwMode="auto">
          <a:xfrm>
            <a:off x="503238" y="2878138"/>
            <a:ext cx="8134350" cy="2160587"/>
          </a:xfrm>
          <a:custGeom>
            <a:avLst/>
            <a:gdLst>
              <a:gd name="T0" fmla="*/ 2147483647 w 22597"/>
              <a:gd name="T1" fmla="*/ 2147483647 h 6002"/>
              <a:gd name="T2" fmla="*/ 2147483647 w 22597"/>
              <a:gd name="T3" fmla="*/ 2147483647 h 6002"/>
              <a:gd name="T4" fmla="*/ 0 w 22597"/>
              <a:gd name="T5" fmla="*/ 2147483647 h 6002"/>
              <a:gd name="T6" fmla="*/ 2147483647 w 22597"/>
              <a:gd name="T7" fmla="*/ 0 h 600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597"/>
              <a:gd name="T13" fmla="*/ 0 h 6002"/>
              <a:gd name="T14" fmla="*/ 22597 w 22597"/>
              <a:gd name="T15" fmla="*/ 6002 h 60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597" h="6002">
                <a:moveTo>
                  <a:pt x="0" y="0"/>
                </a:moveTo>
                <a:lnTo>
                  <a:pt x="22597" y="0"/>
                </a:lnTo>
                <a:lnTo>
                  <a:pt x="22597" y="6002"/>
                </a:lnTo>
                <a:lnTo>
                  <a:pt x="0" y="600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1     Progettazione</a:t>
            </a:r>
          </a:p>
          <a:p>
            <a:pPr eaLnBrk="1">
              <a:lnSpc>
                <a:spcPct val="10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Attività 2     Realizzazione dei seminari di avvio</a:t>
            </a:r>
          </a:p>
          <a:p>
            <a:pPr eaLnBrk="1">
              <a:lnSpc>
                <a:spcPct val="10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Attività 3     Realizzazione della formazione del personale SPRESAL</a:t>
            </a:r>
          </a:p>
          <a:p>
            <a:pPr eaLnBrk="1">
              <a:lnSpc>
                <a:spcPct val="100000"/>
              </a:lnSpc>
            </a:pP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4     Realizzazione della formazione delle figure aziendali                               della formazione e Assistenza alle imprese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258763" y="2520950"/>
            <a:ext cx="8423275" cy="2517775"/>
          </a:xfrm>
          <a:custGeom>
            <a:avLst/>
            <a:gdLst>
              <a:gd name="T0" fmla="*/ 2147483647 w 23397"/>
              <a:gd name="T1" fmla="*/ 2147483647 h 6994"/>
              <a:gd name="T2" fmla="*/ 2147483647 w 23397"/>
              <a:gd name="T3" fmla="*/ 2147483647 h 6994"/>
              <a:gd name="T4" fmla="*/ 0 w 23397"/>
              <a:gd name="T5" fmla="*/ 2147483647 h 6994"/>
              <a:gd name="T6" fmla="*/ 2147483647 w 23397"/>
              <a:gd name="T7" fmla="*/ 0 h 69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397"/>
              <a:gd name="T13" fmla="*/ 0 h 6994"/>
              <a:gd name="T14" fmla="*/ 23397 w 23397"/>
              <a:gd name="T15" fmla="*/ 6994 h 69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97" h="6994">
                <a:moveTo>
                  <a:pt x="0" y="0"/>
                </a:moveTo>
                <a:lnTo>
                  <a:pt x="23397" y="0"/>
                </a:lnTo>
                <a:lnTo>
                  <a:pt x="23397" y="6994"/>
                </a:lnTo>
                <a:lnTo>
                  <a:pt x="0" y="6994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1434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980728"/>
            <a:ext cx="5578475" cy="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5366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7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5368" name="AutoShape 7"/>
          <p:cNvSpPr>
            <a:spLocks noChangeArrowheads="1"/>
          </p:cNvSpPr>
          <p:nvPr/>
        </p:nvSpPr>
        <p:spPr bwMode="auto">
          <a:xfrm>
            <a:off x="2663825" y="2016125"/>
            <a:ext cx="4676775" cy="600075"/>
          </a:xfrm>
          <a:custGeom>
            <a:avLst/>
            <a:gdLst>
              <a:gd name="T0" fmla="*/ 2147483647 w 12994"/>
              <a:gd name="T1" fmla="*/ 2147483647 h 1666"/>
              <a:gd name="T2" fmla="*/ 2147483647 w 12994"/>
              <a:gd name="T3" fmla="*/ 2147483647 h 1666"/>
              <a:gd name="T4" fmla="*/ 0 w 12994"/>
              <a:gd name="T5" fmla="*/ 2147483647 h 1666"/>
              <a:gd name="T6" fmla="*/ 2147483647 w 12994"/>
              <a:gd name="T7" fmla="*/ 0 h 166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994"/>
              <a:gd name="T13" fmla="*/ 0 h 1666"/>
              <a:gd name="T14" fmla="*/ 12994 w 12994"/>
              <a:gd name="T15" fmla="*/ 1666 h 16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94" h="1666">
                <a:moveTo>
                  <a:pt x="0" y="0"/>
                </a:moveTo>
                <a:lnTo>
                  <a:pt x="12994" y="0"/>
                </a:lnTo>
                <a:lnTo>
                  <a:pt x="12994" y="1666"/>
                </a:lnTo>
                <a:lnTo>
                  <a:pt x="0" y="166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0099"/>
                </a:solidFill>
                <a:cs typeface="DejaVu Sans" charset="0"/>
              </a:rPr>
              <a:t>    </a:t>
            </a:r>
            <a:r>
              <a:rPr lang="it-IT" altLang="it-IT" sz="2000" b="1">
                <a:solidFill>
                  <a:srgbClr val="0066CC"/>
                </a:solidFill>
                <a:cs typeface="DejaVu Sans" charset="0"/>
              </a:rPr>
              <a:t>Attività 1  -  Progettazione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5369" name="AutoShape 8"/>
          <p:cNvSpPr>
            <a:spLocks noChangeArrowheads="1"/>
          </p:cNvSpPr>
          <p:nvPr/>
        </p:nvSpPr>
        <p:spPr bwMode="auto">
          <a:xfrm>
            <a:off x="608013" y="2933700"/>
            <a:ext cx="8821737" cy="3614738"/>
          </a:xfrm>
          <a:custGeom>
            <a:avLst/>
            <a:gdLst>
              <a:gd name="T0" fmla="*/ 2147483647 w 24506"/>
              <a:gd name="T1" fmla="*/ 2147483647 h 10043"/>
              <a:gd name="T2" fmla="*/ 2147483647 w 24506"/>
              <a:gd name="T3" fmla="*/ 2147483647 h 10043"/>
              <a:gd name="T4" fmla="*/ 0 w 24506"/>
              <a:gd name="T5" fmla="*/ 2147483647 h 10043"/>
              <a:gd name="T6" fmla="*/ 2147483647 w 24506"/>
              <a:gd name="T7" fmla="*/ 0 h 100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506"/>
              <a:gd name="T13" fmla="*/ 0 h 10043"/>
              <a:gd name="T14" fmla="*/ 24506 w 24506"/>
              <a:gd name="T15" fmla="*/ 10043 h 10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506" h="10043">
                <a:moveTo>
                  <a:pt x="0" y="0"/>
                </a:moveTo>
                <a:lnTo>
                  <a:pt x="24506" y="0"/>
                </a:lnTo>
                <a:lnTo>
                  <a:pt x="24506" y="10043"/>
                </a:lnTo>
                <a:lnTo>
                  <a:pt x="0" y="100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a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.   Definizione dei criteri di ricerca/selezione e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    delle modalità di coinvolgimento delle imprese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b.   Esame di buone pratiche e redazione del relativo documento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c.   Predisposizione della scheda di autovalutazione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d.   Predisposizione del materiale per i seminari di avvio e modalità di    organizzazione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e.   Modalità organizzative della formazione del personale SPRESAL</a:t>
            </a: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800000"/>
                </a:solidFill>
                <a:latin typeface="Calibri" charset="0"/>
                <a:cs typeface="DejaVu Sans" charset="0"/>
              </a:rPr>
              <a:t>f.    Modalità organizzative delle iniziative di formazione per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800000"/>
                </a:solidFill>
                <a:latin typeface="Calibri" charset="0"/>
                <a:cs typeface="DejaVu Sans" charset="0"/>
              </a:rPr>
              <a:t>      le figure aziendali della prevenzione delle imprese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g.   Individuazione degli indicatori per la valutazione dell' efficacia del PMP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287338" y="2735263"/>
            <a:ext cx="8493125" cy="3741737"/>
          </a:xfrm>
          <a:custGeom>
            <a:avLst/>
            <a:gdLst>
              <a:gd name="T0" fmla="*/ 2147483647 w 23594"/>
              <a:gd name="T1" fmla="*/ 2147483647 h 10394"/>
              <a:gd name="T2" fmla="*/ 2147483647 w 23594"/>
              <a:gd name="T3" fmla="*/ 2147483647 h 10394"/>
              <a:gd name="T4" fmla="*/ 0 w 23594"/>
              <a:gd name="T5" fmla="*/ 2147483647 h 10394"/>
              <a:gd name="T6" fmla="*/ 2147483647 w 23594"/>
              <a:gd name="T7" fmla="*/ 0 h 103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594"/>
              <a:gd name="T13" fmla="*/ 0 h 10394"/>
              <a:gd name="T14" fmla="*/ 23594 w 23594"/>
              <a:gd name="T15" fmla="*/ 10394 h 103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594" h="10394">
                <a:moveTo>
                  <a:pt x="0" y="0"/>
                </a:moveTo>
                <a:lnTo>
                  <a:pt x="23594" y="0"/>
                </a:lnTo>
                <a:lnTo>
                  <a:pt x="23594" y="10394"/>
                </a:lnTo>
                <a:lnTo>
                  <a:pt x="0" y="10394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15371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908050"/>
            <a:ext cx="5578475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87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6390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1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2" name="AutoShape 7"/>
          <p:cNvSpPr>
            <a:spLocks noChangeArrowheads="1"/>
          </p:cNvSpPr>
          <p:nvPr/>
        </p:nvSpPr>
        <p:spPr bwMode="auto">
          <a:xfrm>
            <a:off x="2663825" y="2016125"/>
            <a:ext cx="4676775" cy="600075"/>
          </a:xfrm>
          <a:custGeom>
            <a:avLst/>
            <a:gdLst>
              <a:gd name="T0" fmla="*/ 2147483647 w 12994"/>
              <a:gd name="T1" fmla="*/ 2147483647 h 1666"/>
              <a:gd name="T2" fmla="*/ 2147483647 w 12994"/>
              <a:gd name="T3" fmla="*/ 2147483647 h 1666"/>
              <a:gd name="T4" fmla="*/ 0 w 12994"/>
              <a:gd name="T5" fmla="*/ 2147483647 h 1666"/>
              <a:gd name="T6" fmla="*/ 2147483647 w 12994"/>
              <a:gd name="T7" fmla="*/ 0 h 166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994"/>
              <a:gd name="T13" fmla="*/ 0 h 1666"/>
              <a:gd name="T14" fmla="*/ 12994 w 12994"/>
              <a:gd name="T15" fmla="*/ 1666 h 16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94" h="1666">
                <a:moveTo>
                  <a:pt x="0" y="0"/>
                </a:moveTo>
                <a:lnTo>
                  <a:pt x="12994" y="0"/>
                </a:lnTo>
                <a:lnTo>
                  <a:pt x="12994" y="1666"/>
                </a:lnTo>
                <a:lnTo>
                  <a:pt x="0" y="166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0099"/>
                </a:solidFill>
                <a:cs typeface="DejaVu Sans" charset="0"/>
              </a:rPr>
              <a:t>   </a:t>
            </a:r>
            <a:r>
              <a:rPr lang="it-IT" altLang="it-IT" sz="2000" b="1">
                <a:solidFill>
                  <a:srgbClr val="0066CC"/>
                </a:solidFill>
                <a:cs typeface="DejaVu Sans" charset="0"/>
              </a:rPr>
              <a:t>Attività 1  -  Progettazione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6393" name="AutoShape 8"/>
          <p:cNvSpPr>
            <a:spLocks noChangeArrowheads="1"/>
          </p:cNvSpPr>
          <p:nvPr/>
        </p:nvSpPr>
        <p:spPr bwMode="auto">
          <a:xfrm>
            <a:off x="608013" y="2933700"/>
            <a:ext cx="8821737" cy="3614738"/>
          </a:xfrm>
          <a:custGeom>
            <a:avLst/>
            <a:gdLst>
              <a:gd name="T0" fmla="*/ 2147483647 w 24506"/>
              <a:gd name="T1" fmla="*/ 2147483647 h 10043"/>
              <a:gd name="T2" fmla="*/ 2147483647 w 24506"/>
              <a:gd name="T3" fmla="*/ 2147483647 h 10043"/>
              <a:gd name="T4" fmla="*/ 0 w 24506"/>
              <a:gd name="T5" fmla="*/ 2147483647 h 10043"/>
              <a:gd name="T6" fmla="*/ 2147483647 w 24506"/>
              <a:gd name="T7" fmla="*/ 0 h 100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506"/>
              <a:gd name="T13" fmla="*/ 0 h 10043"/>
              <a:gd name="T14" fmla="*/ 24506 w 24506"/>
              <a:gd name="T15" fmla="*/ 10043 h 10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506" h="10043">
                <a:moveTo>
                  <a:pt x="0" y="0"/>
                </a:moveTo>
                <a:lnTo>
                  <a:pt x="24506" y="0"/>
                </a:lnTo>
                <a:lnTo>
                  <a:pt x="24506" y="10043"/>
                </a:lnTo>
                <a:lnTo>
                  <a:pt x="0" y="100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1295400" y="2740025"/>
            <a:ext cx="6838950" cy="857250"/>
          </a:xfrm>
          <a:custGeom>
            <a:avLst/>
            <a:gdLst>
              <a:gd name="T0" fmla="*/ 2147483647 w 18997"/>
              <a:gd name="T1" fmla="*/ 2147483647 h 2384"/>
              <a:gd name="T2" fmla="*/ 2147483647 w 18997"/>
              <a:gd name="T3" fmla="*/ 2147483647 h 2384"/>
              <a:gd name="T4" fmla="*/ 0 w 18997"/>
              <a:gd name="T5" fmla="*/ 2147483647 h 2384"/>
              <a:gd name="T6" fmla="*/ 2147483647 w 18997"/>
              <a:gd name="T7" fmla="*/ 0 h 238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997"/>
              <a:gd name="T13" fmla="*/ 0 h 2384"/>
              <a:gd name="T14" fmla="*/ 18997 w 18997"/>
              <a:gd name="T15" fmla="*/ 2384 h 2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997" h="2384">
                <a:moveTo>
                  <a:pt x="0" y="0"/>
                </a:moveTo>
                <a:lnTo>
                  <a:pt x="18997" y="0"/>
                </a:lnTo>
                <a:lnTo>
                  <a:pt x="18997" y="2384"/>
                </a:lnTo>
                <a:lnTo>
                  <a:pt x="0" y="238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A0781"/>
                </a:solidFill>
                <a:cs typeface="DejaVu Sans" charset="0"/>
              </a:rPr>
              <a:t>    </a:t>
            </a:r>
            <a:r>
              <a:rPr lang="it-IT" altLang="it-IT" sz="2000" b="1">
                <a:solidFill>
                  <a:srgbClr val="800012"/>
                </a:solidFill>
                <a:latin typeface="Calibri" charset="0"/>
                <a:cs typeface="DejaVu Sans" charset="0"/>
              </a:rPr>
              <a:t>f.  Modalità organizzative delle iniziative di formazione per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800012"/>
                </a:solidFill>
                <a:latin typeface="Calibri" charset="0"/>
                <a:cs typeface="DejaVu Sans" charset="0"/>
              </a:rPr>
              <a:t>      le figure aziendali della prevenzione delle imprese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852488" y="2706688"/>
            <a:ext cx="7786687" cy="819150"/>
          </a:xfrm>
          <a:custGeom>
            <a:avLst/>
            <a:gdLst>
              <a:gd name="T0" fmla="*/ 2147483647 w 21629"/>
              <a:gd name="T1" fmla="*/ 2147483647 h 2278"/>
              <a:gd name="T2" fmla="*/ 2147483647 w 21629"/>
              <a:gd name="T3" fmla="*/ 2147483647 h 2278"/>
              <a:gd name="T4" fmla="*/ 0 w 21629"/>
              <a:gd name="T5" fmla="*/ 2147483647 h 2278"/>
              <a:gd name="T6" fmla="*/ 2147483647 w 21629"/>
              <a:gd name="T7" fmla="*/ 0 h 227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29"/>
              <a:gd name="T13" fmla="*/ 0 h 2278"/>
              <a:gd name="T14" fmla="*/ 21629 w 21629"/>
              <a:gd name="T15" fmla="*/ 2278 h 227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29" h="2278">
                <a:moveTo>
                  <a:pt x="0" y="0"/>
                </a:moveTo>
                <a:lnTo>
                  <a:pt x="21629" y="0"/>
                </a:lnTo>
                <a:lnTo>
                  <a:pt x="21629" y="2278"/>
                </a:lnTo>
                <a:lnTo>
                  <a:pt x="0" y="2278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7E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144463" y="4103688"/>
            <a:ext cx="8710612" cy="1955800"/>
          </a:xfrm>
          <a:custGeom>
            <a:avLst/>
            <a:gdLst>
              <a:gd name="T0" fmla="*/ 2147483647 w 24197"/>
              <a:gd name="T1" fmla="*/ 2147483647 h 5432"/>
              <a:gd name="T2" fmla="*/ 2147483647 w 24197"/>
              <a:gd name="T3" fmla="*/ 2147483647 h 5432"/>
              <a:gd name="T4" fmla="*/ 0 w 24197"/>
              <a:gd name="T5" fmla="*/ 2147483647 h 5432"/>
              <a:gd name="T6" fmla="*/ 2147483647 w 24197"/>
              <a:gd name="T7" fmla="*/ 0 h 543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7"/>
              <a:gd name="T13" fmla="*/ 0 h 5432"/>
              <a:gd name="T14" fmla="*/ 24197 w 24197"/>
              <a:gd name="T15" fmla="*/ 5432 h 54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7" h="5432">
                <a:moveTo>
                  <a:pt x="0" y="0"/>
                </a:moveTo>
                <a:lnTo>
                  <a:pt x="24197" y="0"/>
                </a:lnTo>
                <a:lnTo>
                  <a:pt x="24197" y="5432"/>
                </a:lnTo>
                <a:lnTo>
                  <a:pt x="0" y="543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Saranno progettate dal GdL le attività di formazione per le figure aziendali della prevenzione (compresi i medici competenti) delle imprese e predisposte le relative presentazioni, che saranno organizzate ed attuate nei territori di competenza da parte di ogni singolo SPreSAL.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pic>
        <p:nvPicPr>
          <p:cNvPr id="16397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908050"/>
            <a:ext cx="5578475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1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413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7414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5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6" name="AutoShape 7"/>
          <p:cNvSpPr>
            <a:spLocks noChangeArrowheads="1"/>
          </p:cNvSpPr>
          <p:nvPr/>
        </p:nvSpPr>
        <p:spPr bwMode="auto">
          <a:xfrm>
            <a:off x="2555776" y="1871662"/>
            <a:ext cx="4676775" cy="600075"/>
          </a:xfrm>
          <a:custGeom>
            <a:avLst/>
            <a:gdLst>
              <a:gd name="T0" fmla="*/ 2147483647 w 12994"/>
              <a:gd name="T1" fmla="*/ 2147483647 h 1666"/>
              <a:gd name="T2" fmla="*/ 2147483647 w 12994"/>
              <a:gd name="T3" fmla="*/ 2147483647 h 1666"/>
              <a:gd name="T4" fmla="*/ 0 w 12994"/>
              <a:gd name="T5" fmla="*/ 2147483647 h 1666"/>
              <a:gd name="T6" fmla="*/ 2147483647 w 12994"/>
              <a:gd name="T7" fmla="*/ 0 h 166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994"/>
              <a:gd name="T13" fmla="*/ 0 h 1666"/>
              <a:gd name="T14" fmla="*/ 12994 w 12994"/>
              <a:gd name="T15" fmla="*/ 1666 h 166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94" h="1666">
                <a:moveTo>
                  <a:pt x="0" y="0"/>
                </a:moveTo>
                <a:lnTo>
                  <a:pt x="12994" y="0"/>
                </a:lnTo>
                <a:lnTo>
                  <a:pt x="12994" y="1666"/>
                </a:lnTo>
                <a:lnTo>
                  <a:pt x="0" y="166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 dirty="0">
                <a:solidFill>
                  <a:srgbClr val="000099"/>
                </a:solidFill>
                <a:cs typeface="DejaVu Sans" charset="0"/>
              </a:rPr>
              <a:t>      </a:t>
            </a:r>
            <a:r>
              <a:rPr lang="it-IT" altLang="it-IT" b="1" dirty="0">
                <a:solidFill>
                  <a:srgbClr val="0066CC"/>
                </a:solidFill>
                <a:cs typeface="DejaVu Sans" charset="0"/>
              </a:rPr>
              <a:t>Attività 1  -  Progettazione</a:t>
            </a:r>
          </a:p>
          <a:p>
            <a:pPr eaLnBrk="1">
              <a:lnSpc>
                <a:spcPct val="100000"/>
              </a:lnSpc>
            </a:pPr>
            <a:endParaRPr lang="it-IT" altLang="it-IT" dirty="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7417" name="AutoShape 8"/>
          <p:cNvSpPr>
            <a:spLocks noChangeArrowheads="1"/>
          </p:cNvSpPr>
          <p:nvPr/>
        </p:nvSpPr>
        <p:spPr bwMode="auto">
          <a:xfrm>
            <a:off x="608013" y="2933700"/>
            <a:ext cx="8821737" cy="3614738"/>
          </a:xfrm>
          <a:custGeom>
            <a:avLst/>
            <a:gdLst>
              <a:gd name="T0" fmla="*/ 2147483647 w 24506"/>
              <a:gd name="T1" fmla="*/ 2147483647 h 10043"/>
              <a:gd name="T2" fmla="*/ 2147483647 w 24506"/>
              <a:gd name="T3" fmla="*/ 2147483647 h 10043"/>
              <a:gd name="T4" fmla="*/ 0 w 24506"/>
              <a:gd name="T5" fmla="*/ 2147483647 h 10043"/>
              <a:gd name="T6" fmla="*/ 2147483647 w 24506"/>
              <a:gd name="T7" fmla="*/ 0 h 100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506"/>
              <a:gd name="T13" fmla="*/ 0 h 10043"/>
              <a:gd name="T14" fmla="*/ 24506 w 24506"/>
              <a:gd name="T15" fmla="*/ 10043 h 10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506" h="10043">
                <a:moveTo>
                  <a:pt x="0" y="0"/>
                </a:moveTo>
                <a:lnTo>
                  <a:pt x="24506" y="0"/>
                </a:lnTo>
                <a:lnTo>
                  <a:pt x="24506" y="10043"/>
                </a:lnTo>
                <a:lnTo>
                  <a:pt x="0" y="100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>
            <a:off x="1295400" y="2740025"/>
            <a:ext cx="6838950" cy="857250"/>
          </a:xfrm>
          <a:custGeom>
            <a:avLst/>
            <a:gdLst>
              <a:gd name="T0" fmla="*/ 2147483647 w 18997"/>
              <a:gd name="T1" fmla="*/ 2147483647 h 2384"/>
              <a:gd name="T2" fmla="*/ 2147483647 w 18997"/>
              <a:gd name="T3" fmla="*/ 2147483647 h 2384"/>
              <a:gd name="T4" fmla="*/ 0 w 18997"/>
              <a:gd name="T5" fmla="*/ 2147483647 h 2384"/>
              <a:gd name="T6" fmla="*/ 2147483647 w 18997"/>
              <a:gd name="T7" fmla="*/ 0 h 238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997"/>
              <a:gd name="T13" fmla="*/ 0 h 2384"/>
              <a:gd name="T14" fmla="*/ 18997 w 18997"/>
              <a:gd name="T15" fmla="*/ 2384 h 23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997" h="2384">
                <a:moveTo>
                  <a:pt x="0" y="0"/>
                </a:moveTo>
                <a:lnTo>
                  <a:pt x="18997" y="0"/>
                </a:lnTo>
                <a:lnTo>
                  <a:pt x="18997" y="2384"/>
                </a:lnTo>
                <a:lnTo>
                  <a:pt x="0" y="238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A0781"/>
                </a:solidFill>
                <a:cs typeface="DejaVu Sans" charset="0"/>
              </a:rPr>
              <a:t>    </a:t>
            </a:r>
            <a:r>
              <a:rPr lang="it-IT" altLang="it-IT" sz="2000" b="1">
                <a:solidFill>
                  <a:srgbClr val="800012"/>
                </a:solidFill>
                <a:latin typeface="Calibri" charset="0"/>
                <a:cs typeface="DejaVu Sans" charset="0"/>
              </a:rPr>
              <a:t>f.  Modalità organizzative delle iniziative di formazione per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800012"/>
                </a:solidFill>
                <a:latin typeface="Calibri" charset="0"/>
                <a:cs typeface="DejaVu Sans" charset="0"/>
              </a:rPr>
              <a:t>      le figure aziendali della prevenzione delle imprese</a:t>
            </a:r>
          </a:p>
        </p:txBody>
      </p:sp>
      <p:sp>
        <p:nvSpPr>
          <p:cNvPr id="17419" name="AutoShape 11"/>
          <p:cNvSpPr>
            <a:spLocks noChangeArrowheads="1"/>
          </p:cNvSpPr>
          <p:nvPr/>
        </p:nvSpPr>
        <p:spPr bwMode="auto">
          <a:xfrm>
            <a:off x="1008063" y="2592388"/>
            <a:ext cx="7558087" cy="1006475"/>
          </a:xfrm>
          <a:custGeom>
            <a:avLst/>
            <a:gdLst>
              <a:gd name="T0" fmla="*/ 2147483647 w 20997"/>
              <a:gd name="T1" fmla="*/ 2147483647 h 2797"/>
              <a:gd name="T2" fmla="*/ 2147483647 w 20997"/>
              <a:gd name="T3" fmla="*/ 2147483647 h 2797"/>
              <a:gd name="T4" fmla="*/ 0 w 20997"/>
              <a:gd name="T5" fmla="*/ 2147483647 h 2797"/>
              <a:gd name="T6" fmla="*/ 2147483647 w 20997"/>
              <a:gd name="T7" fmla="*/ 0 h 279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0997"/>
              <a:gd name="T13" fmla="*/ 0 h 2797"/>
              <a:gd name="T14" fmla="*/ 20997 w 20997"/>
              <a:gd name="T15" fmla="*/ 2797 h 27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997" h="2797">
                <a:moveTo>
                  <a:pt x="0" y="0"/>
                </a:moveTo>
                <a:lnTo>
                  <a:pt x="20997" y="0"/>
                </a:lnTo>
                <a:lnTo>
                  <a:pt x="20997" y="2797"/>
                </a:lnTo>
                <a:lnTo>
                  <a:pt x="0" y="2797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7E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287337" y="3957061"/>
            <a:ext cx="8494712" cy="2578100"/>
          </a:xfrm>
          <a:custGeom>
            <a:avLst/>
            <a:gdLst>
              <a:gd name="T0" fmla="*/ 2147483647 w 23597"/>
              <a:gd name="T1" fmla="*/ 2147483647 h 7161"/>
              <a:gd name="T2" fmla="*/ 2147483647 w 23597"/>
              <a:gd name="T3" fmla="*/ 2147483647 h 7161"/>
              <a:gd name="T4" fmla="*/ 0 w 23597"/>
              <a:gd name="T5" fmla="*/ 2147483647 h 7161"/>
              <a:gd name="T6" fmla="*/ 2147483647 w 23597"/>
              <a:gd name="T7" fmla="*/ 0 h 716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597"/>
              <a:gd name="T13" fmla="*/ 0 h 7161"/>
              <a:gd name="T14" fmla="*/ 23597 w 23597"/>
              <a:gd name="T15" fmla="*/ 7161 h 716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597" h="7161">
                <a:moveTo>
                  <a:pt x="0" y="0"/>
                </a:moveTo>
                <a:lnTo>
                  <a:pt x="23597" y="0"/>
                </a:lnTo>
                <a:lnTo>
                  <a:pt x="23597" y="7161"/>
                </a:lnTo>
                <a:lnTo>
                  <a:pt x="0" y="716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La formazione verterà sui contenuti del documento di buone pratiche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con particolare attenzione a quelle relative alla riduzione delle disuguaglianze di salute dei lavoratori esposti al rischio che effettuano mansioni manuali e a quelle di semplice ed economica attuazione in particolare per le imprese ubicate in Comuni a maggiore deprivazione socioeconomica.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La formazione in parola non sostituisce in alcun modo la formazione obbligatoria prevista per legge, ma è funzionale ai contenuti e agli obiettivi del PMP. </a:t>
            </a:r>
          </a:p>
        </p:txBody>
      </p:sp>
      <p:pic>
        <p:nvPicPr>
          <p:cNvPr id="17421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37" y="860136"/>
            <a:ext cx="5578475" cy="75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35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39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40" name="AutoShape 7"/>
          <p:cNvSpPr>
            <a:spLocks noChangeArrowheads="1"/>
          </p:cNvSpPr>
          <p:nvPr/>
        </p:nvSpPr>
        <p:spPr bwMode="auto">
          <a:xfrm>
            <a:off x="608013" y="2933700"/>
            <a:ext cx="8821737" cy="3614738"/>
          </a:xfrm>
          <a:custGeom>
            <a:avLst/>
            <a:gdLst>
              <a:gd name="T0" fmla="*/ 2147483647 w 24506"/>
              <a:gd name="T1" fmla="*/ 2147483647 h 10043"/>
              <a:gd name="T2" fmla="*/ 2147483647 w 24506"/>
              <a:gd name="T3" fmla="*/ 2147483647 h 10043"/>
              <a:gd name="T4" fmla="*/ 0 w 24506"/>
              <a:gd name="T5" fmla="*/ 2147483647 h 10043"/>
              <a:gd name="T6" fmla="*/ 2147483647 w 24506"/>
              <a:gd name="T7" fmla="*/ 0 h 100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506"/>
              <a:gd name="T13" fmla="*/ 0 h 10043"/>
              <a:gd name="T14" fmla="*/ 24506 w 24506"/>
              <a:gd name="T15" fmla="*/ 10043 h 10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506" h="10043">
                <a:moveTo>
                  <a:pt x="0" y="0"/>
                </a:moveTo>
                <a:lnTo>
                  <a:pt x="24506" y="0"/>
                </a:lnTo>
                <a:lnTo>
                  <a:pt x="24506" y="10043"/>
                </a:lnTo>
                <a:lnTo>
                  <a:pt x="0" y="100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647700" y="1871663"/>
            <a:ext cx="8566150" cy="768350"/>
          </a:xfrm>
          <a:custGeom>
            <a:avLst/>
            <a:gdLst>
              <a:gd name="T0" fmla="*/ 2147483647 w 23797"/>
              <a:gd name="T1" fmla="*/ 2147483647 h 2137"/>
              <a:gd name="T2" fmla="*/ 2147483647 w 23797"/>
              <a:gd name="T3" fmla="*/ 2147483647 h 2137"/>
              <a:gd name="T4" fmla="*/ 0 w 23797"/>
              <a:gd name="T5" fmla="*/ 2147483647 h 2137"/>
              <a:gd name="T6" fmla="*/ 2147483647 w 23797"/>
              <a:gd name="T7" fmla="*/ 0 h 21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797"/>
              <a:gd name="T13" fmla="*/ 0 h 2137"/>
              <a:gd name="T14" fmla="*/ 23797 w 23797"/>
              <a:gd name="T15" fmla="*/ 2137 h 2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797" h="2137">
                <a:moveTo>
                  <a:pt x="0" y="0"/>
                </a:moveTo>
                <a:lnTo>
                  <a:pt x="23797" y="0"/>
                </a:lnTo>
                <a:lnTo>
                  <a:pt x="23797" y="2137"/>
                </a:lnTo>
                <a:lnTo>
                  <a:pt x="0" y="213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4     Realizzazione della formazione delle figure aziendali della                                         formazione e Assistenza alle imprese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-36513" y="3616325"/>
            <a:ext cx="9321801" cy="2359025"/>
          </a:xfrm>
          <a:custGeom>
            <a:avLst/>
            <a:gdLst>
              <a:gd name="T0" fmla="*/ 2147483647 w 25895"/>
              <a:gd name="T1" fmla="*/ 2147483647 h 6553"/>
              <a:gd name="T2" fmla="*/ 2147483647 w 25895"/>
              <a:gd name="T3" fmla="*/ 2147483647 h 6553"/>
              <a:gd name="T4" fmla="*/ 0 w 25895"/>
              <a:gd name="T5" fmla="*/ 2147483647 h 6553"/>
              <a:gd name="T6" fmla="*/ 2147483647 w 25895"/>
              <a:gd name="T7" fmla="*/ 0 h 655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895"/>
              <a:gd name="T13" fmla="*/ 0 h 6553"/>
              <a:gd name="T14" fmla="*/ 25895 w 25895"/>
              <a:gd name="T15" fmla="*/ 6553 h 6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95" h="6553">
                <a:moveTo>
                  <a:pt x="0" y="0"/>
                </a:moveTo>
                <a:lnTo>
                  <a:pt x="25895" y="0"/>
                </a:lnTo>
                <a:lnTo>
                  <a:pt x="25895" y="6553"/>
                </a:lnTo>
                <a:lnTo>
                  <a:pt x="0" y="655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503238" y="2808288"/>
            <a:ext cx="8134350" cy="3821112"/>
          </a:xfrm>
          <a:custGeom>
            <a:avLst/>
            <a:gdLst>
              <a:gd name="T0" fmla="*/ 2147483647 w 22597"/>
              <a:gd name="T1" fmla="*/ 2147483647 h 10616"/>
              <a:gd name="T2" fmla="*/ 2147483647 w 22597"/>
              <a:gd name="T3" fmla="*/ 2147483647 h 10616"/>
              <a:gd name="T4" fmla="*/ 0 w 22597"/>
              <a:gd name="T5" fmla="*/ 2147483647 h 10616"/>
              <a:gd name="T6" fmla="*/ 2147483647 w 22597"/>
              <a:gd name="T7" fmla="*/ 0 h 1061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597"/>
              <a:gd name="T13" fmla="*/ 0 h 10616"/>
              <a:gd name="T14" fmla="*/ 22597 w 22597"/>
              <a:gd name="T15" fmla="*/ 10616 h 106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597" h="10616">
                <a:moveTo>
                  <a:pt x="0" y="0"/>
                </a:moveTo>
                <a:lnTo>
                  <a:pt x="22597" y="0"/>
                </a:lnTo>
                <a:lnTo>
                  <a:pt x="22597" y="10616"/>
                </a:lnTo>
                <a:lnTo>
                  <a:pt x="0" y="1061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Il personale di ciascuno SPreSAL attuerà, nel 2023, interventi di formazione rivolti alle figure aziendali della prevenzione (datori di lavoro, RLS, RLST, RSPP, ASPP, Medici Competenti, ecc.) e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assistenza alle imprese del proprio territorio in merito ai contenuti del documento di buone pratiche per la riduzione del rischio cancerogeno per esposizione professionale a polveri di legno duro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latin typeface="Calibri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-   con particolare attenzione a quelle finalizzate alla riduzione delle     disuguaglianze di salute dei lavoratori che effettuano mansioni manuali e a -   -   quelle inerenti alla sorveglianza sanitaria) e alle metodologie efficaci di verifica della valutazione del rischio cancerogeno </a:t>
            </a:r>
          </a:p>
        </p:txBody>
      </p:sp>
      <p:pic>
        <p:nvPicPr>
          <p:cNvPr id="1844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800" y="836613"/>
            <a:ext cx="5578475" cy="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461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9462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63" name="AutoShape 6"/>
          <p:cNvSpPr>
            <a:spLocks noChangeArrowheads="1"/>
          </p:cNvSpPr>
          <p:nvPr/>
        </p:nvSpPr>
        <p:spPr bwMode="auto">
          <a:xfrm>
            <a:off x="3095625" y="1871663"/>
            <a:ext cx="2671763" cy="342900"/>
          </a:xfrm>
          <a:custGeom>
            <a:avLst/>
            <a:gdLst>
              <a:gd name="T0" fmla="*/ 2147483647 w 7421"/>
              <a:gd name="T1" fmla="*/ 2147483647 h 955"/>
              <a:gd name="T2" fmla="*/ 2147483647 w 7421"/>
              <a:gd name="T3" fmla="*/ 2147483647 h 955"/>
              <a:gd name="T4" fmla="*/ 0 w 7421"/>
              <a:gd name="T5" fmla="*/ 2147483647 h 955"/>
              <a:gd name="T6" fmla="*/ 2147483647 w 742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421"/>
              <a:gd name="T13" fmla="*/ 0 h 955"/>
              <a:gd name="T14" fmla="*/ 7421 w 742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421" h="955">
                <a:moveTo>
                  <a:pt x="0" y="0"/>
                </a:moveTo>
                <a:lnTo>
                  <a:pt x="7421" y="0"/>
                </a:lnTo>
                <a:lnTo>
                  <a:pt x="742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64" name="AutoShape 7"/>
          <p:cNvSpPr>
            <a:spLocks noChangeArrowheads="1"/>
          </p:cNvSpPr>
          <p:nvPr/>
        </p:nvSpPr>
        <p:spPr bwMode="auto">
          <a:xfrm>
            <a:off x="608013" y="2933700"/>
            <a:ext cx="8821737" cy="3614738"/>
          </a:xfrm>
          <a:custGeom>
            <a:avLst/>
            <a:gdLst>
              <a:gd name="T0" fmla="*/ 2147483647 w 24506"/>
              <a:gd name="T1" fmla="*/ 2147483647 h 10043"/>
              <a:gd name="T2" fmla="*/ 2147483647 w 24506"/>
              <a:gd name="T3" fmla="*/ 2147483647 h 10043"/>
              <a:gd name="T4" fmla="*/ 0 w 24506"/>
              <a:gd name="T5" fmla="*/ 2147483647 h 10043"/>
              <a:gd name="T6" fmla="*/ 2147483647 w 24506"/>
              <a:gd name="T7" fmla="*/ 0 h 1004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506"/>
              <a:gd name="T13" fmla="*/ 0 h 10043"/>
              <a:gd name="T14" fmla="*/ 24506 w 24506"/>
              <a:gd name="T15" fmla="*/ 10043 h 100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506" h="10043">
                <a:moveTo>
                  <a:pt x="0" y="0"/>
                </a:moveTo>
                <a:lnTo>
                  <a:pt x="24506" y="0"/>
                </a:lnTo>
                <a:lnTo>
                  <a:pt x="24506" y="10043"/>
                </a:lnTo>
                <a:lnTo>
                  <a:pt x="0" y="100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647700" y="2016125"/>
            <a:ext cx="7847013" cy="768350"/>
          </a:xfrm>
          <a:custGeom>
            <a:avLst/>
            <a:gdLst>
              <a:gd name="T0" fmla="*/ 2147483647 w 21797"/>
              <a:gd name="T1" fmla="*/ 2147483647 h 2137"/>
              <a:gd name="T2" fmla="*/ 2147483647 w 21797"/>
              <a:gd name="T3" fmla="*/ 2147483647 h 2137"/>
              <a:gd name="T4" fmla="*/ 0 w 21797"/>
              <a:gd name="T5" fmla="*/ 2147483647 h 2137"/>
              <a:gd name="T6" fmla="*/ 2147483647 w 21797"/>
              <a:gd name="T7" fmla="*/ 0 h 21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797"/>
              <a:gd name="T13" fmla="*/ 0 h 2137"/>
              <a:gd name="T14" fmla="*/ 21797 w 21797"/>
              <a:gd name="T15" fmla="*/ 2137 h 21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797" h="2137">
                <a:moveTo>
                  <a:pt x="0" y="0"/>
                </a:moveTo>
                <a:lnTo>
                  <a:pt x="21797" y="0"/>
                </a:lnTo>
                <a:lnTo>
                  <a:pt x="21797" y="2137"/>
                </a:lnTo>
                <a:lnTo>
                  <a:pt x="0" y="213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4     Realizzazione della formazione delle figure aziendali della                                         formazione e Assistenza alle imprese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431800" y="2973388"/>
            <a:ext cx="8062913" cy="3598862"/>
          </a:xfrm>
          <a:custGeom>
            <a:avLst/>
            <a:gdLst>
              <a:gd name="T0" fmla="*/ 2147483647 w 22397"/>
              <a:gd name="T1" fmla="*/ 2147483647 h 9997"/>
              <a:gd name="T2" fmla="*/ 2147483647 w 22397"/>
              <a:gd name="T3" fmla="*/ 2147483647 h 9997"/>
              <a:gd name="T4" fmla="*/ 0 w 22397"/>
              <a:gd name="T5" fmla="*/ 2147483647 h 9997"/>
              <a:gd name="T6" fmla="*/ 2147483647 w 22397"/>
              <a:gd name="T7" fmla="*/ 0 h 999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397"/>
              <a:gd name="T13" fmla="*/ 0 h 9997"/>
              <a:gd name="T14" fmla="*/ 22397 w 22397"/>
              <a:gd name="T15" fmla="*/ 9997 h 99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397" h="9997">
                <a:moveTo>
                  <a:pt x="0" y="0"/>
                </a:moveTo>
                <a:lnTo>
                  <a:pt x="22397" y="0"/>
                </a:lnTo>
                <a:lnTo>
                  <a:pt x="22397" y="9997"/>
                </a:lnTo>
                <a:lnTo>
                  <a:pt x="0" y="999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Gli SPreSAL  offriranno assistenza alle aziende nell’applicazione delle buone pratiche, pu attraverso lo “Sportello Informativo per la Sicurezza” costituito in ciascuno SPreSAL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Sarà altresì fornita informazione/assistenza alle imprese di detto comparto relativamente ai Regolamenti (CE) REACH e CLP, con particolare riferimento alle sostanze e/o miscele cancerogene riscontrabili nel comparto legno, mediante gli Sportelli Informativi istituiti presso i Dipartimenti di prevenzione per i Regolamenti (CE) REACH e CLP.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pic>
        <p:nvPicPr>
          <p:cNvPr id="1946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5" y="836613"/>
            <a:ext cx="5578475" cy="75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85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0486" name="AutoShape 5"/>
          <p:cNvSpPr>
            <a:spLocks noChangeArrowheads="1"/>
          </p:cNvSpPr>
          <p:nvPr/>
        </p:nvSpPr>
        <p:spPr bwMode="auto">
          <a:xfrm>
            <a:off x="-36513" y="2120900"/>
            <a:ext cx="7810501" cy="1981200"/>
          </a:xfrm>
          <a:custGeom>
            <a:avLst/>
            <a:gdLst>
              <a:gd name="T0" fmla="*/ 2147483647 w 21695"/>
              <a:gd name="T1" fmla="*/ 2147483647 h 5503"/>
              <a:gd name="T2" fmla="*/ 2147483647 w 21695"/>
              <a:gd name="T3" fmla="*/ 2147483647 h 5503"/>
              <a:gd name="T4" fmla="*/ 0 w 21695"/>
              <a:gd name="T5" fmla="*/ 2147483647 h 5503"/>
              <a:gd name="T6" fmla="*/ 2147483647 w 21695"/>
              <a:gd name="T7" fmla="*/ 0 h 550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95"/>
              <a:gd name="T13" fmla="*/ 0 h 5503"/>
              <a:gd name="T14" fmla="*/ 21695 w 21695"/>
              <a:gd name="T15" fmla="*/ 5503 h 55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95" h="5503">
                <a:moveTo>
                  <a:pt x="0" y="0"/>
                </a:moveTo>
                <a:lnTo>
                  <a:pt x="21695" y="0"/>
                </a:lnTo>
                <a:lnTo>
                  <a:pt x="21695" y="5503"/>
                </a:lnTo>
                <a:lnTo>
                  <a:pt x="0" y="550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0487" name="AutoShape 6"/>
          <p:cNvSpPr>
            <a:spLocks noChangeArrowheads="1"/>
          </p:cNvSpPr>
          <p:nvPr/>
        </p:nvSpPr>
        <p:spPr bwMode="auto">
          <a:xfrm>
            <a:off x="1457325" y="2924175"/>
            <a:ext cx="6415088" cy="1071563"/>
          </a:xfrm>
          <a:custGeom>
            <a:avLst/>
            <a:gdLst>
              <a:gd name="T0" fmla="*/ 2147483647 w 17822"/>
              <a:gd name="T1" fmla="*/ 2147483647 h 2377"/>
              <a:gd name="T2" fmla="*/ 2147483647 w 17822"/>
              <a:gd name="T3" fmla="*/ 2147483647 h 2377"/>
              <a:gd name="T4" fmla="*/ 0 w 17822"/>
              <a:gd name="T5" fmla="*/ 2147483647 h 2377"/>
              <a:gd name="T6" fmla="*/ 2147483647 w 17822"/>
              <a:gd name="T7" fmla="*/ 0 h 237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7822"/>
              <a:gd name="T13" fmla="*/ 0 h 2377"/>
              <a:gd name="T14" fmla="*/ 17822 w 17822"/>
              <a:gd name="T15" fmla="*/ 2377 h 23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822" h="2377">
                <a:moveTo>
                  <a:pt x="0" y="0"/>
                </a:moveTo>
                <a:lnTo>
                  <a:pt x="17822" y="0"/>
                </a:lnTo>
                <a:lnTo>
                  <a:pt x="17822" y="2377"/>
                </a:lnTo>
                <a:lnTo>
                  <a:pt x="0" y="23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200000"/>
              </a:lnSpc>
            </a:pPr>
            <a:r>
              <a:rPr lang="it-IT" altLang="it-IT" sz="2400" b="1">
                <a:solidFill>
                  <a:srgbClr val="000000"/>
                </a:solidFill>
                <a:latin typeface="Calibri" charset="0"/>
                <a:cs typeface="DejaVu Sans" charset="0"/>
              </a:rPr>
              <a:t>Attività 5  Esame delle schede di autovalutazione  </a:t>
            </a:r>
          </a:p>
          <a:p>
            <a:pPr eaLnBrk="1">
              <a:lnSpc>
                <a:spcPct val="200000"/>
              </a:lnSpc>
            </a:pPr>
            <a:r>
              <a:rPr lang="it-IT" altLang="it-IT" sz="24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6  Ispezioni in un campione di imprese</a:t>
            </a:r>
          </a:p>
          <a:p>
            <a:pPr eaLnBrk="1">
              <a:lnSpc>
                <a:spcPct val="200000"/>
              </a:lnSpc>
            </a:pPr>
            <a:r>
              <a:rPr lang="it-IT" altLang="it-IT">
                <a:solidFill>
                  <a:srgbClr val="000099"/>
                </a:solidFill>
                <a:cs typeface="DejaVu Sans" charset="0"/>
              </a:rPr>
              <a:t> </a:t>
            </a:r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1152525" y="2735263"/>
            <a:ext cx="6948488" cy="1871662"/>
          </a:xfrm>
          <a:custGeom>
            <a:avLst/>
            <a:gdLst>
              <a:gd name="T0" fmla="*/ 2147483647 w 18794"/>
              <a:gd name="T1" fmla="*/ 2147483647 h 5199"/>
              <a:gd name="T2" fmla="*/ 2147483647 w 18794"/>
              <a:gd name="T3" fmla="*/ 2147483647 h 5199"/>
              <a:gd name="T4" fmla="*/ 0 w 18794"/>
              <a:gd name="T5" fmla="*/ 2147483647 h 5199"/>
              <a:gd name="T6" fmla="*/ 2147483647 w 18794"/>
              <a:gd name="T7" fmla="*/ 0 h 519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794"/>
              <a:gd name="T13" fmla="*/ 0 h 5199"/>
              <a:gd name="T14" fmla="*/ 18794 w 18794"/>
              <a:gd name="T15" fmla="*/ 5199 h 51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794" h="5199">
                <a:moveTo>
                  <a:pt x="0" y="0"/>
                </a:moveTo>
                <a:lnTo>
                  <a:pt x="18794" y="0"/>
                </a:lnTo>
                <a:lnTo>
                  <a:pt x="18794" y="5199"/>
                </a:lnTo>
                <a:lnTo>
                  <a:pt x="0" y="5199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2048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981075"/>
            <a:ext cx="5578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9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1510" name="AutoShape 5"/>
          <p:cNvSpPr>
            <a:spLocks noChangeArrowheads="1"/>
          </p:cNvSpPr>
          <p:nvPr/>
        </p:nvSpPr>
        <p:spPr bwMode="auto">
          <a:xfrm>
            <a:off x="1511300" y="3030538"/>
            <a:ext cx="6415088" cy="855662"/>
          </a:xfrm>
          <a:custGeom>
            <a:avLst/>
            <a:gdLst>
              <a:gd name="T0" fmla="*/ 2147483647 w 17822"/>
              <a:gd name="T1" fmla="*/ 2147483647 h 2377"/>
              <a:gd name="T2" fmla="*/ 2147483647 w 17822"/>
              <a:gd name="T3" fmla="*/ 2147483647 h 2377"/>
              <a:gd name="T4" fmla="*/ 0 w 17822"/>
              <a:gd name="T5" fmla="*/ 2147483647 h 2377"/>
              <a:gd name="T6" fmla="*/ 2147483647 w 17822"/>
              <a:gd name="T7" fmla="*/ 0 h 237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7822"/>
              <a:gd name="T13" fmla="*/ 0 h 2377"/>
              <a:gd name="T14" fmla="*/ 17822 w 17822"/>
              <a:gd name="T15" fmla="*/ 2377 h 237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822" h="2377">
                <a:moveTo>
                  <a:pt x="0" y="0"/>
                </a:moveTo>
                <a:lnTo>
                  <a:pt x="17822" y="0"/>
                </a:lnTo>
                <a:lnTo>
                  <a:pt x="17822" y="2377"/>
                </a:lnTo>
                <a:lnTo>
                  <a:pt x="0" y="23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>
            <a:off x="144463" y="2736850"/>
            <a:ext cx="8782050" cy="3814763"/>
          </a:xfrm>
          <a:custGeom>
            <a:avLst/>
            <a:gdLst>
              <a:gd name="T0" fmla="*/ 2147483647 w 24397"/>
              <a:gd name="T1" fmla="*/ 2147483647 h 10597"/>
              <a:gd name="T2" fmla="*/ 2147483647 w 24397"/>
              <a:gd name="T3" fmla="*/ 2147483647 h 10597"/>
              <a:gd name="T4" fmla="*/ 0 w 24397"/>
              <a:gd name="T5" fmla="*/ 2147483647 h 10597"/>
              <a:gd name="T6" fmla="*/ 2147483647 w 24397"/>
              <a:gd name="T7" fmla="*/ 0 h 1059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397"/>
              <a:gd name="T13" fmla="*/ 0 h 10597"/>
              <a:gd name="T14" fmla="*/ 24397 w 24397"/>
              <a:gd name="T15" fmla="*/ 10597 h 105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97" h="10597">
                <a:moveTo>
                  <a:pt x="0" y="0"/>
                </a:moveTo>
                <a:lnTo>
                  <a:pt x="24397" y="0"/>
                </a:lnTo>
                <a:lnTo>
                  <a:pt x="24397" y="10597"/>
                </a:lnTo>
                <a:lnTo>
                  <a:pt x="0" y="1059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  <a:buSzPct val="56000"/>
              <a:buFont typeface="Wingdings" charset="2"/>
              <a:buChar char=""/>
            </a:pPr>
            <a:r>
              <a:rPr lang="it-IT" altLang="it-IT">
                <a:solidFill>
                  <a:srgbClr val="000000"/>
                </a:solidFill>
                <a:latin typeface="Calibri" charset="0"/>
              </a:rPr>
              <a:t>L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a scheda di autovalutazione aziendale viene condivisa e consegnata nel corso del   seminario di avvio  alle imprese partecipanti al presente PMP</a:t>
            </a:r>
          </a:p>
          <a:p>
            <a:pPr eaLnBrk="1">
              <a:lnSpc>
                <a:spcPct val="100000"/>
              </a:lnSpc>
              <a:buSzPct val="56000"/>
              <a:buFont typeface="Wingdings" charset="2"/>
              <a:buNone/>
            </a:pPr>
            <a:endParaRPr lang="it-IT" altLang="it-IT" sz="2000">
              <a:solidFill>
                <a:srgbClr val="000000"/>
              </a:solidFill>
              <a:latin typeface="Calibri" charset="0"/>
            </a:endParaRPr>
          </a:p>
          <a:p>
            <a:pPr eaLnBrk="1">
              <a:lnSpc>
                <a:spcPct val="100000"/>
              </a:lnSpc>
              <a:buSzPct val="56000"/>
              <a:buFont typeface="Wingdings" charset="2"/>
              <a:buChar char="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Sarà compilata da parte di ogni impresa coinvolta nel PMP e riconsegnata allo    SPreSAL competente per territorio entro i termini stabiliti </a:t>
            </a:r>
          </a:p>
          <a:p>
            <a:pPr eaLnBrk="1">
              <a:lnSpc>
                <a:spcPct val="100000"/>
              </a:lnSpc>
              <a:buSzPct val="56000"/>
              <a:buFont typeface="Wingdings" charset="2"/>
              <a:buNone/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  <a:buSzPct val="56000"/>
              <a:buFont typeface="Wingdings" charset="2"/>
              <a:buChar char="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Tali schede saranno oggetto di controllo da parte dello SPreSAL territorialmente competente in relazione all'applicazione delle buone pratiche </a:t>
            </a:r>
          </a:p>
          <a:p>
            <a:pPr eaLnBrk="1">
              <a:lnSpc>
                <a:spcPct val="100000"/>
              </a:lnSpc>
              <a:buSzPct val="56000"/>
              <a:buFont typeface="Wingdings" charset="2"/>
              <a:buNone/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  <a:buSzPct val="56000"/>
              <a:buFont typeface="Wingdings" charset="2"/>
              <a:buChar char="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</a:rPr>
              <a:t> con particolare attenzione a quelle finalizzate alla riduzione delle disuguaglianze di salute dei lavoratori esposti a rischio che effettuano mansioni manuali e a quelle di semplice ed economica attuazione in particolare per le imprese ubicate in Comuni a maggiore deprivazione socioeconomica </a:t>
            </a: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1579563" y="1974850"/>
            <a:ext cx="6410325" cy="400050"/>
          </a:xfrm>
          <a:custGeom>
            <a:avLst/>
            <a:gdLst>
              <a:gd name="T0" fmla="*/ 2147483647 w 17809"/>
              <a:gd name="T1" fmla="*/ 2147483647 h 1113"/>
              <a:gd name="T2" fmla="*/ 2147483647 w 17809"/>
              <a:gd name="T3" fmla="*/ 2147483647 h 1113"/>
              <a:gd name="T4" fmla="*/ 0 w 17809"/>
              <a:gd name="T5" fmla="*/ 2147483647 h 1113"/>
              <a:gd name="T6" fmla="*/ 2147483647 w 17809"/>
              <a:gd name="T7" fmla="*/ 0 h 11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7809"/>
              <a:gd name="T13" fmla="*/ 0 h 1113"/>
              <a:gd name="T14" fmla="*/ 17809 w 17809"/>
              <a:gd name="T15" fmla="*/ 1113 h 1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809" h="1113">
                <a:moveTo>
                  <a:pt x="0" y="0"/>
                </a:moveTo>
                <a:lnTo>
                  <a:pt x="17809" y="0"/>
                </a:lnTo>
                <a:lnTo>
                  <a:pt x="17809" y="1113"/>
                </a:lnTo>
                <a:lnTo>
                  <a:pt x="0" y="11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5  Esame delle schede di autovalutazione  </a:t>
            </a:r>
          </a:p>
        </p:txBody>
      </p:sp>
      <p:pic>
        <p:nvPicPr>
          <p:cNvPr id="215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563" y="908050"/>
            <a:ext cx="5578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"/>
          <p:cNvSpPr>
            <a:spLocks noChangeArrowheads="1"/>
          </p:cNvSpPr>
          <p:nvPr/>
        </p:nvSpPr>
        <p:spPr bwMode="auto">
          <a:xfrm>
            <a:off x="1547813" y="282575"/>
            <a:ext cx="8205787" cy="207963"/>
          </a:xfrm>
          <a:custGeom>
            <a:avLst/>
            <a:gdLst>
              <a:gd name="T0" fmla="*/ 2147483647 w 22797"/>
              <a:gd name="T1" fmla="*/ 2147483647 h 580"/>
              <a:gd name="T2" fmla="*/ 2147483647 w 22797"/>
              <a:gd name="T3" fmla="*/ 2147483647 h 580"/>
              <a:gd name="T4" fmla="*/ 0 w 22797"/>
              <a:gd name="T5" fmla="*/ 2147483647 h 580"/>
              <a:gd name="T6" fmla="*/ 2147483647 w 22797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797"/>
              <a:gd name="T13" fmla="*/ 0 h 580"/>
              <a:gd name="T14" fmla="*/ 22797 w 22797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797" h="580">
                <a:moveTo>
                  <a:pt x="0" y="0"/>
                </a:moveTo>
                <a:lnTo>
                  <a:pt x="22797" y="0"/>
                </a:lnTo>
                <a:lnTo>
                  <a:pt x="22797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4099" name="AutoShape 2"/>
          <p:cNvSpPr>
            <a:spLocks noChangeArrowheads="1"/>
          </p:cNvSpPr>
          <p:nvPr/>
        </p:nvSpPr>
        <p:spPr bwMode="auto">
          <a:xfrm flipV="1">
            <a:off x="0" y="473075"/>
            <a:ext cx="9123363" cy="41275"/>
          </a:xfrm>
          <a:custGeom>
            <a:avLst/>
            <a:gdLst>
              <a:gd name="T0" fmla="*/ 2147483647 w 25342"/>
              <a:gd name="T1" fmla="*/ 2147483647 h 117"/>
              <a:gd name="T2" fmla="*/ 2147483647 w 25342"/>
              <a:gd name="T3" fmla="*/ 2147483647 h 117"/>
              <a:gd name="T4" fmla="*/ 0 w 25342"/>
              <a:gd name="T5" fmla="*/ 2147483647 h 117"/>
              <a:gd name="T6" fmla="*/ 2147483647 w 25342"/>
              <a:gd name="T7" fmla="*/ 0 h 11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342"/>
              <a:gd name="T13" fmla="*/ 0 h 117"/>
              <a:gd name="T14" fmla="*/ 25342 w 25342"/>
              <a:gd name="T15" fmla="*/ 117 h 1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342" h="117">
                <a:moveTo>
                  <a:pt x="0" y="0"/>
                </a:moveTo>
                <a:lnTo>
                  <a:pt x="25342" y="0"/>
                </a:lnTo>
                <a:lnTo>
                  <a:pt x="25342" y="117"/>
                </a:lnTo>
                <a:lnTo>
                  <a:pt x="0" y="11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4100" name="AutoShape 3"/>
          <p:cNvSpPr>
            <a:spLocks noChangeArrowheads="1"/>
          </p:cNvSpPr>
          <p:nvPr/>
        </p:nvSpPr>
        <p:spPr bwMode="auto">
          <a:xfrm>
            <a:off x="-7938" y="461963"/>
            <a:ext cx="9140826" cy="1258887"/>
          </a:xfrm>
          <a:custGeom>
            <a:avLst/>
            <a:gdLst>
              <a:gd name="T0" fmla="*/ 2147483647 w 25390"/>
              <a:gd name="T1" fmla="*/ 2147483647 h 3500"/>
              <a:gd name="T2" fmla="*/ 2147483647 w 25390"/>
              <a:gd name="T3" fmla="*/ 2147483647 h 3500"/>
              <a:gd name="T4" fmla="*/ 0 w 25390"/>
              <a:gd name="T5" fmla="*/ 2147483647 h 3500"/>
              <a:gd name="T6" fmla="*/ 2147483647 w 25390"/>
              <a:gd name="T7" fmla="*/ 0 h 35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390"/>
              <a:gd name="T13" fmla="*/ 0 h 3500"/>
              <a:gd name="T14" fmla="*/ 25390 w 25390"/>
              <a:gd name="T15" fmla="*/ 3500 h 3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390" h="3500">
                <a:moveTo>
                  <a:pt x="0" y="0"/>
                </a:moveTo>
                <a:lnTo>
                  <a:pt x="25390" y="0"/>
                </a:lnTo>
                <a:lnTo>
                  <a:pt x="25390" y="3500"/>
                </a:lnTo>
                <a:lnTo>
                  <a:pt x="0" y="35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latin typeface="Calibri" charset="0"/>
                <a:cs typeface="DejaVu Sans" charset="0"/>
              </a:rPr>
              <a:t>SEMINARIO DI AVVIO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latin typeface="Calibri" charset="0"/>
                <a:cs typeface="DejaVu Sans" charset="0"/>
              </a:rPr>
              <a:t>PIANO MIRATO DI PREVENZIONE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latin typeface="Calibri" charset="0"/>
                <a:cs typeface="DejaVu Sans" charset="0"/>
              </a:rPr>
              <a:t>DEL RISCHIO CANCEROGENO PER ESPOSIZIONE PROFESSIONALE A POLVERI DI LEGNO DURO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b="1" u="sng">
                <a:solidFill>
                  <a:srgbClr val="0066CC"/>
                </a:solidFill>
                <a:latin typeface="Calibri" charset="0"/>
                <a:cs typeface="DejaVu Sans" charset="0"/>
              </a:rPr>
              <a:t>Programma della giornata</a:t>
            </a:r>
          </a:p>
        </p:txBody>
      </p:sp>
      <p:graphicFrame>
        <p:nvGraphicFramePr>
          <p:cNvPr id="6148" name="Group 4"/>
          <p:cNvGraphicFramePr>
            <a:graphicFrameLocks noGrp="1"/>
          </p:cNvGraphicFramePr>
          <p:nvPr/>
        </p:nvGraphicFramePr>
        <p:xfrm>
          <a:off x="17463" y="1782763"/>
          <a:ext cx="9140825" cy="5162551"/>
        </p:xfrm>
        <a:graphic>
          <a:graphicData uri="http://schemas.openxmlformats.org/drawingml/2006/table">
            <a:tbl>
              <a:tblPr/>
              <a:tblGrid>
                <a:gridCol w="1403350"/>
                <a:gridCol w="5327650"/>
                <a:gridCol w="2409825"/>
              </a:tblGrid>
              <a:tr h="558800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Ore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Argomento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Relatori</a:t>
                      </a:r>
                    </a:p>
                    <a:p>
                      <a:pPr marL="0" marR="0" lvl="0" indent="0" algn="l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(SPreSAL sede di ________)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(10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Accoglienza e registrazione presenti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(10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Saluti e presentazione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(15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I Piani Mirati di Prevenzione nell’ambito del Piano Nazionale della Prevenzione e del Piano Regionale della Prevenzione 2020-2025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(25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L’esposizione professionale alle polveri di legno duro - Effetti sulla salute e inquadramento normativo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558800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(30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Il Piano Mirato di Prevenzione del rischio cancerogeno per esposizione professionale a polveri di legno duro e relative finalità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792163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(60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Il Documento di buone pratiche del Piano Mirato di Prevenzione del rischio cancerogeno per esposizione professionale a polveri di legno duro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792163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(30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La Scheda di autovalutazione aziendale del Piano Mirato di Prevenzione del rischio cancerogeno per esposizione professionale a polveri di legno duro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  <a:tr h="447675"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Dalle ___ alle ___</a:t>
                      </a:r>
                    </a:p>
                    <a:p>
                      <a:pPr marL="0" marR="0" lvl="0" indent="0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(60 minuti)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just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r>
                        <a:rPr kumimoji="0" lang="it-IT" altLang="it-IT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Spazio per domande e discussione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142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1pPr>
                      <a:lvl2pPr>
                        <a:spcBef>
                          <a:spcPts val="113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2pPr>
                      <a:lvl3pPr>
                        <a:spcBef>
                          <a:spcPts val="850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3pPr>
                      <a:lvl4pPr>
                        <a:spcBef>
                          <a:spcPts val="575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4pPr>
                      <a:lvl5pPr>
                        <a:spcBef>
                          <a:spcPts val="288"/>
                        </a:spcBef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5pPr>
                      <a:lvl6pPr marL="25146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6pPr>
                      <a:lvl7pPr marL="29718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7pPr>
                      <a:lvl8pPr marL="34290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8pPr>
                      <a:lvl9pPr marL="3886200" indent="-228600" defTabSz="449263" fontAlgn="base" hangingPunct="0">
                        <a:lnSpc>
                          <a:spcPct val="93000"/>
                        </a:lnSpc>
                        <a:spcBef>
                          <a:spcPts val="28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Microsoft YaHei" charset="-122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449263" algn="l"/>
                          <a:tab pos="898525" algn="l"/>
                          <a:tab pos="1347788" algn="l"/>
                          <a:tab pos="1797050" algn="l"/>
                          <a:tab pos="2246313" algn="l"/>
                          <a:tab pos="2695575" algn="l"/>
                          <a:tab pos="3144838" algn="l"/>
                          <a:tab pos="3594100" algn="l"/>
                          <a:tab pos="4043363" algn="l"/>
                          <a:tab pos="4492625" algn="l"/>
                          <a:tab pos="4941888" algn="l"/>
                          <a:tab pos="5391150" algn="l"/>
                          <a:tab pos="5840413" algn="l"/>
                          <a:tab pos="6289675" algn="l"/>
                          <a:tab pos="6738938" algn="l"/>
                          <a:tab pos="7188200" algn="l"/>
                          <a:tab pos="7637463" algn="l"/>
                          <a:tab pos="8086725" algn="l"/>
                          <a:tab pos="8535988" algn="l"/>
                          <a:tab pos="8985250" algn="l"/>
                        </a:tabLst>
                      </a:pP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-122"/>
                      </a:endParaRPr>
                    </a:p>
                  </a:txBody>
                  <a:tcPr marL="0" marR="0" marT="15876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pic>
        <p:nvPicPr>
          <p:cNvPr id="4129" name="Picture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25" y="-42863"/>
            <a:ext cx="557213" cy="60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323850" y="-7938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4131" name="Picture 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4292600"/>
            <a:ext cx="9156700" cy="55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531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33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2534" name="AutoShape 5"/>
          <p:cNvSpPr>
            <a:spLocks noChangeArrowheads="1"/>
          </p:cNvSpPr>
          <p:nvPr/>
        </p:nvSpPr>
        <p:spPr bwMode="auto">
          <a:xfrm>
            <a:off x="-36513" y="2120900"/>
            <a:ext cx="7810501" cy="1981200"/>
          </a:xfrm>
          <a:custGeom>
            <a:avLst/>
            <a:gdLst>
              <a:gd name="T0" fmla="*/ 2147483647 w 21695"/>
              <a:gd name="T1" fmla="*/ 2147483647 h 5503"/>
              <a:gd name="T2" fmla="*/ 2147483647 w 21695"/>
              <a:gd name="T3" fmla="*/ 2147483647 h 5503"/>
              <a:gd name="T4" fmla="*/ 0 w 21695"/>
              <a:gd name="T5" fmla="*/ 2147483647 h 5503"/>
              <a:gd name="T6" fmla="*/ 2147483647 w 21695"/>
              <a:gd name="T7" fmla="*/ 0 h 550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695"/>
              <a:gd name="T13" fmla="*/ 0 h 5503"/>
              <a:gd name="T14" fmla="*/ 21695 w 21695"/>
              <a:gd name="T15" fmla="*/ 5503 h 550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95" h="5503">
                <a:moveTo>
                  <a:pt x="0" y="0"/>
                </a:moveTo>
                <a:lnTo>
                  <a:pt x="21695" y="0"/>
                </a:lnTo>
                <a:lnTo>
                  <a:pt x="21695" y="5503"/>
                </a:lnTo>
                <a:lnTo>
                  <a:pt x="0" y="550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60363" y="2735263"/>
            <a:ext cx="8423275" cy="3814762"/>
          </a:xfrm>
          <a:custGeom>
            <a:avLst/>
            <a:gdLst>
              <a:gd name="T0" fmla="*/ 2147483647 w 23397"/>
              <a:gd name="T1" fmla="*/ 2147483647 h 10597"/>
              <a:gd name="T2" fmla="*/ 2147483647 w 23397"/>
              <a:gd name="T3" fmla="*/ 2147483647 h 10597"/>
              <a:gd name="T4" fmla="*/ 0 w 23397"/>
              <a:gd name="T5" fmla="*/ 2147483647 h 10597"/>
              <a:gd name="T6" fmla="*/ 2147483647 w 23397"/>
              <a:gd name="T7" fmla="*/ 0 h 1059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397"/>
              <a:gd name="T13" fmla="*/ 0 h 10597"/>
              <a:gd name="T14" fmla="*/ 23397 w 23397"/>
              <a:gd name="T15" fmla="*/ 10597 h 105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397" h="10597">
                <a:moveTo>
                  <a:pt x="0" y="0"/>
                </a:moveTo>
                <a:lnTo>
                  <a:pt x="23397" y="0"/>
                </a:lnTo>
                <a:lnTo>
                  <a:pt x="23397" y="10597"/>
                </a:lnTo>
                <a:lnTo>
                  <a:pt x="0" y="10597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1706563" y="2046288"/>
            <a:ext cx="6211887" cy="400050"/>
          </a:xfrm>
          <a:custGeom>
            <a:avLst/>
            <a:gdLst>
              <a:gd name="T0" fmla="*/ 2147483647 w 17257"/>
              <a:gd name="T1" fmla="*/ 2147483647 h 1113"/>
              <a:gd name="T2" fmla="*/ 2147483647 w 17257"/>
              <a:gd name="T3" fmla="*/ 2147483647 h 1113"/>
              <a:gd name="T4" fmla="*/ 0 w 17257"/>
              <a:gd name="T5" fmla="*/ 2147483647 h 1113"/>
              <a:gd name="T6" fmla="*/ 2147483647 w 17257"/>
              <a:gd name="T7" fmla="*/ 0 h 111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7257"/>
              <a:gd name="T13" fmla="*/ 0 h 1113"/>
              <a:gd name="T14" fmla="*/ 17257 w 17257"/>
              <a:gd name="T15" fmla="*/ 1113 h 11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57" h="1113">
                <a:moveTo>
                  <a:pt x="0" y="0"/>
                </a:moveTo>
                <a:lnTo>
                  <a:pt x="17257" y="0"/>
                </a:lnTo>
                <a:lnTo>
                  <a:pt x="17257" y="1113"/>
                </a:lnTo>
                <a:lnTo>
                  <a:pt x="0" y="11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400" b="1">
                <a:solidFill>
                  <a:srgbClr val="0066CC"/>
                </a:solidFill>
                <a:latin typeface="Calibri" charset="0"/>
                <a:cs typeface="DejaVu Sans" charset="0"/>
              </a:rPr>
              <a:t>Attività 6  Ispezioni in un campione di imprese</a:t>
            </a:r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503238" y="2881313"/>
            <a:ext cx="8278812" cy="3382962"/>
          </a:xfrm>
          <a:custGeom>
            <a:avLst/>
            <a:gdLst>
              <a:gd name="T0" fmla="*/ 2147483647 w 22997"/>
              <a:gd name="T1" fmla="*/ 2147483647 h 9397"/>
              <a:gd name="T2" fmla="*/ 2147483647 w 22997"/>
              <a:gd name="T3" fmla="*/ 2147483647 h 9397"/>
              <a:gd name="T4" fmla="*/ 0 w 22997"/>
              <a:gd name="T5" fmla="*/ 2147483647 h 9397"/>
              <a:gd name="T6" fmla="*/ 2147483647 w 22997"/>
              <a:gd name="T7" fmla="*/ 0 h 939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997"/>
              <a:gd name="T13" fmla="*/ 0 h 9397"/>
              <a:gd name="T14" fmla="*/ 22997 w 22997"/>
              <a:gd name="T15" fmla="*/ 9397 h 939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997" h="9397">
                <a:moveTo>
                  <a:pt x="0" y="0"/>
                </a:moveTo>
                <a:lnTo>
                  <a:pt x="22997" y="0"/>
                </a:lnTo>
                <a:lnTo>
                  <a:pt x="22997" y="9397"/>
                </a:lnTo>
                <a:lnTo>
                  <a:pt x="0" y="939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Ciascuno SPreSAL effettuerà attività di ispezione su un </a:t>
            </a: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campione di imprese del territorio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di competenza coinvolte nel PMP, con particolare attenzione alle </a:t>
            </a: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imprese con lavoratori che effettuano mansioni manuali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ed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ubicate in Comuni a maggiore deprivazione socioeconomica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,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a partire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da </a:t>
            </a:r>
            <a:r>
              <a:rPr lang="it-IT" altLang="it-IT" sz="2000" b="1">
                <a:solidFill>
                  <a:srgbClr val="800000"/>
                </a:solidFill>
                <a:latin typeface="Calibri" charset="0"/>
                <a:cs typeface="DejaVu Sans" charset="0"/>
              </a:rPr>
              <a:t>quelle che non hanno partecipato al PMP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nonostante siano state invitate, da </a:t>
            </a:r>
            <a:r>
              <a:rPr lang="it-IT" altLang="it-IT" sz="2000" b="1">
                <a:solidFill>
                  <a:srgbClr val="800000"/>
                </a:solidFill>
                <a:latin typeface="Calibri" charset="0"/>
                <a:cs typeface="DejaVu Sans" charset="0"/>
              </a:rPr>
              <a:t>quelle che non hanno restituito la scheda di autovalutazione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compilata, da</a:t>
            </a:r>
            <a:r>
              <a:rPr lang="it-IT" altLang="it-IT" sz="2000">
                <a:solidFill>
                  <a:srgbClr val="990000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000" b="1">
                <a:solidFill>
                  <a:srgbClr val="990000"/>
                </a:solidFill>
                <a:latin typeface="Calibri" charset="0"/>
                <a:cs typeface="DejaVu Sans" charset="0"/>
              </a:rPr>
              <a:t>quelle per le quali si sono rilevate situazioni a rischio dall’esame della scheda di autovalutazione</a:t>
            </a: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e secondo ulteriori parametri che saranno individuati dal GdL. </a:t>
            </a:r>
          </a:p>
          <a:p>
            <a:pPr eaLnBrk="1">
              <a:lnSpc>
                <a:spcPct val="10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</a:t>
            </a:r>
          </a:p>
        </p:txBody>
      </p:sp>
      <p:pic>
        <p:nvPicPr>
          <p:cNvPr id="2253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3" y="908050"/>
            <a:ext cx="557847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3555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3557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3558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3559" name="AutoShape 6"/>
          <p:cNvSpPr>
            <a:spLocks noChangeArrowheads="1"/>
          </p:cNvSpPr>
          <p:nvPr/>
        </p:nvSpPr>
        <p:spPr bwMode="auto">
          <a:xfrm>
            <a:off x="3095625" y="1871663"/>
            <a:ext cx="4021138" cy="342900"/>
          </a:xfrm>
          <a:custGeom>
            <a:avLst/>
            <a:gdLst>
              <a:gd name="T0" fmla="*/ 2147483647 w 11171"/>
              <a:gd name="T1" fmla="*/ 2147483647 h 955"/>
              <a:gd name="T2" fmla="*/ 2147483647 w 11171"/>
              <a:gd name="T3" fmla="*/ 2147483647 h 955"/>
              <a:gd name="T4" fmla="*/ 0 w 11171"/>
              <a:gd name="T5" fmla="*/ 2147483647 h 955"/>
              <a:gd name="T6" fmla="*/ 2147483647 w 1117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1171"/>
              <a:gd name="T13" fmla="*/ 0 h 955"/>
              <a:gd name="T14" fmla="*/ 11171 w 1117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171" h="955">
                <a:moveTo>
                  <a:pt x="0" y="0"/>
                </a:moveTo>
                <a:lnTo>
                  <a:pt x="11171" y="0"/>
                </a:lnTo>
                <a:lnTo>
                  <a:pt x="1117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3560" name="AutoShape 7"/>
          <p:cNvSpPr>
            <a:spLocks noChangeArrowheads="1"/>
          </p:cNvSpPr>
          <p:nvPr/>
        </p:nvSpPr>
        <p:spPr bwMode="auto">
          <a:xfrm>
            <a:off x="2303463" y="2087563"/>
            <a:ext cx="4389437" cy="501650"/>
          </a:xfrm>
          <a:custGeom>
            <a:avLst/>
            <a:gdLst>
              <a:gd name="T0" fmla="*/ 2147483647 w 12194"/>
              <a:gd name="T1" fmla="*/ 2147483647 h 1394"/>
              <a:gd name="T2" fmla="*/ 2147483647 w 12194"/>
              <a:gd name="T3" fmla="*/ 2147483647 h 1394"/>
              <a:gd name="T4" fmla="*/ 0 w 12194"/>
              <a:gd name="T5" fmla="*/ 2147483647 h 1394"/>
              <a:gd name="T6" fmla="*/ 2147483647 w 12194"/>
              <a:gd name="T7" fmla="*/ 0 h 13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194"/>
              <a:gd name="T13" fmla="*/ 0 h 1394"/>
              <a:gd name="T14" fmla="*/ 12194 w 12194"/>
              <a:gd name="T15" fmla="*/ 1394 h 13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94" h="1394">
                <a:moveTo>
                  <a:pt x="0" y="0"/>
                </a:moveTo>
                <a:lnTo>
                  <a:pt x="12194" y="0"/>
                </a:lnTo>
                <a:lnTo>
                  <a:pt x="12194" y="1394"/>
                </a:lnTo>
                <a:lnTo>
                  <a:pt x="0" y="13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4586"/>
                </a:solidFill>
                <a:cs typeface="DejaVu Sans" charset="0"/>
              </a:rPr>
              <a:t>      </a:t>
            </a: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Attività 7  -   Valutazione efficacia </a:t>
            </a:r>
          </a:p>
        </p:txBody>
      </p:sp>
      <p:sp>
        <p:nvSpPr>
          <p:cNvPr id="23561" name="AutoShape 8"/>
          <p:cNvSpPr>
            <a:spLocks noChangeArrowheads="1"/>
          </p:cNvSpPr>
          <p:nvPr/>
        </p:nvSpPr>
        <p:spPr bwMode="auto">
          <a:xfrm>
            <a:off x="287338" y="4403725"/>
            <a:ext cx="8350250" cy="1978025"/>
          </a:xfrm>
          <a:custGeom>
            <a:avLst/>
            <a:gdLst>
              <a:gd name="T0" fmla="*/ 2147483647 w 23194"/>
              <a:gd name="T1" fmla="*/ 2147483647 h 4394"/>
              <a:gd name="T2" fmla="*/ 2147483647 w 23194"/>
              <a:gd name="T3" fmla="*/ 2147483647 h 4394"/>
              <a:gd name="T4" fmla="*/ 0 w 23194"/>
              <a:gd name="T5" fmla="*/ 2147483647 h 4394"/>
              <a:gd name="T6" fmla="*/ 2147483647 w 23194"/>
              <a:gd name="T7" fmla="*/ 0 h 43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194"/>
              <a:gd name="T13" fmla="*/ 0 h 4394"/>
              <a:gd name="T14" fmla="*/ 23194 w 23194"/>
              <a:gd name="T15" fmla="*/ 4394 h 43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94" h="4394">
                <a:moveTo>
                  <a:pt x="0" y="0"/>
                </a:moveTo>
                <a:lnTo>
                  <a:pt x="23194" y="0"/>
                </a:lnTo>
                <a:lnTo>
                  <a:pt x="23194" y="4394"/>
                </a:lnTo>
                <a:lnTo>
                  <a:pt x="0" y="43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 </a:t>
            </a: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              </a:t>
            </a: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applicazione delle buone pratiche</a:t>
            </a: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            le misure di miglioramento effettuate per la riduzione del rischio da</a:t>
            </a: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            polveri di legno duro</a:t>
            </a: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            misure per la riduzione delle disuguaglianze di salute nei lavoratori </a:t>
            </a: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endParaRPr lang="it-IT" altLang="it-IT">
              <a:solidFill>
                <a:srgbClr val="000000"/>
              </a:solidFill>
            </a:endParaRPr>
          </a:p>
          <a:p>
            <a:pPr eaLnBrk="1">
              <a:lnSpc>
                <a:spcPct val="100000"/>
              </a:lnSpc>
              <a:spcBef>
                <a:spcPts val="288"/>
              </a:spcBef>
              <a:spcAft>
                <a:spcPts val="288"/>
              </a:spcAft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3527425" y="2917825"/>
            <a:ext cx="4708525" cy="1484313"/>
          </a:xfrm>
          <a:custGeom>
            <a:avLst/>
            <a:gdLst>
              <a:gd name="T0" fmla="*/ 2147483647 w 13081"/>
              <a:gd name="T1" fmla="*/ 2147483647 h 4122"/>
              <a:gd name="T2" fmla="*/ 2147483647 w 13081"/>
              <a:gd name="T3" fmla="*/ 2147483647 h 4122"/>
              <a:gd name="T4" fmla="*/ 0 w 13081"/>
              <a:gd name="T5" fmla="*/ 2147483647 h 4122"/>
              <a:gd name="T6" fmla="*/ 2147483647 w 13081"/>
              <a:gd name="T7" fmla="*/ 0 h 412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3081"/>
              <a:gd name="T13" fmla="*/ 0 h 4122"/>
              <a:gd name="T14" fmla="*/ 13081 w 13081"/>
              <a:gd name="T15" fmla="*/ 4122 h 41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081" h="4122">
                <a:moveTo>
                  <a:pt x="0" y="0"/>
                </a:moveTo>
                <a:lnTo>
                  <a:pt x="13081" y="0"/>
                </a:lnTo>
                <a:lnTo>
                  <a:pt x="13081" y="4122"/>
                </a:lnTo>
                <a:lnTo>
                  <a:pt x="0" y="412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15000"/>
              </a:lnSpc>
              <a:buSzPct val="65000"/>
              <a:buFont typeface="Wingdings" charset="2"/>
              <a:buChar char="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 schede di autovalutazione </a:t>
            </a:r>
          </a:p>
          <a:p>
            <a:pPr eaLnBrk="1">
              <a:lnSpc>
                <a:spcPct val="115000"/>
              </a:lnSpc>
              <a:buSzPct val="65000"/>
              <a:buFont typeface="Wingdings" charset="2"/>
              <a:buChar char=""/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 Ispezioni</a:t>
            </a:r>
          </a:p>
          <a:p>
            <a:pPr eaLnBrk="1">
              <a:lnSpc>
                <a:spcPct val="115000"/>
              </a:lnSpc>
              <a:buSzPct val="65000"/>
              <a:buFont typeface="Wingdings" charset="2"/>
              <a:buChar char=""/>
            </a:pPr>
            <a:r>
              <a:rPr lang="it-IT" altLang="it-IT">
                <a:solidFill>
                  <a:srgbClr val="000000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DejaVu Sans" charset="0"/>
              </a:rPr>
              <a:t> indicatori per la valutazione dell’efficacia</a:t>
            </a:r>
          </a:p>
          <a:p>
            <a:pPr eaLnBrk="1">
              <a:lnSpc>
                <a:spcPct val="115000"/>
              </a:lnSpc>
              <a:buSzPct val="65000"/>
              <a:buFont typeface="Wingdings" charset="2"/>
              <a:buNone/>
            </a:pPr>
            <a:endParaRPr lang="it-IT" altLang="it-IT">
              <a:solidFill>
                <a:srgbClr val="000000"/>
              </a:solidFill>
            </a:endParaRP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1368425" y="3181350"/>
            <a:ext cx="1484313" cy="344488"/>
          </a:xfrm>
          <a:custGeom>
            <a:avLst/>
            <a:gdLst>
              <a:gd name="T0" fmla="*/ 2147483647 w 4122"/>
              <a:gd name="T1" fmla="*/ 2147483647 h 958"/>
              <a:gd name="T2" fmla="*/ 2147483647 w 4122"/>
              <a:gd name="T3" fmla="*/ 2147483647 h 958"/>
              <a:gd name="T4" fmla="*/ 0 w 4122"/>
              <a:gd name="T5" fmla="*/ 2147483647 h 958"/>
              <a:gd name="T6" fmla="*/ 2147483647 w 4122"/>
              <a:gd name="T7" fmla="*/ 0 h 95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122"/>
              <a:gd name="T13" fmla="*/ 0 h 958"/>
              <a:gd name="T14" fmla="*/ 4122 w 4122"/>
              <a:gd name="T15" fmla="*/ 958 h 9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122" h="958">
                <a:moveTo>
                  <a:pt x="0" y="0"/>
                </a:moveTo>
                <a:lnTo>
                  <a:pt x="4122" y="0"/>
                </a:lnTo>
                <a:lnTo>
                  <a:pt x="4122" y="958"/>
                </a:lnTo>
                <a:lnTo>
                  <a:pt x="0" y="95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Sulla base </a:t>
            </a:r>
          </a:p>
        </p:txBody>
      </p:sp>
      <p:sp>
        <p:nvSpPr>
          <p:cNvPr id="23564" name="AutoShape 15"/>
          <p:cNvSpPr>
            <a:spLocks/>
          </p:cNvSpPr>
          <p:nvPr/>
        </p:nvSpPr>
        <p:spPr bwMode="auto">
          <a:xfrm>
            <a:off x="2952750" y="3024188"/>
            <a:ext cx="215900" cy="1079500"/>
          </a:xfrm>
          <a:prstGeom prst="rightBrace">
            <a:avLst>
              <a:gd name="adj1" fmla="val 41667"/>
              <a:gd name="adj2" fmla="val 50000"/>
            </a:avLst>
          </a:prstGeom>
          <a:noFill/>
          <a:ln w="360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pic>
        <p:nvPicPr>
          <p:cNvPr id="23565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901700"/>
            <a:ext cx="572135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66" name="Ovale 1"/>
          <p:cNvSpPr>
            <a:spLocks noChangeArrowheads="1"/>
          </p:cNvSpPr>
          <p:nvPr/>
        </p:nvSpPr>
        <p:spPr bwMode="auto">
          <a:xfrm>
            <a:off x="514350" y="4868863"/>
            <a:ext cx="215900" cy="142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 altLang="it-IT"/>
          </a:p>
        </p:txBody>
      </p:sp>
      <p:sp>
        <p:nvSpPr>
          <p:cNvPr id="23567" name="Ovale 18"/>
          <p:cNvSpPr>
            <a:spLocks noChangeArrowheads="1"/>
          </p:cNvSpPr>
          <p:nvPr/>
        </p:nvSpPr>
        <p:spPr bwMode="auto">
          <a:xfrm>
            <a:off x="514350" y="5194300"/>
            <a:ext cx="215900" cy="144463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 altLang="it-IT"/>
          </a:p>
        </p:txBody>
      </p:sp>
      <p:sp>
        <p:nvSpPr>
          <p:cNvPr id="23568" name="Ovale 19"/>
          <p:cNvSpPr>
            <a:spLocks noChangeArrowheads="1"/>
          </p:cNvSpPr>
          <p:nvPr/>
        </p:nvSpPr>
        <p:spPr bwMode="auto">
          <a:xfrm>
            <a:off x="539750" y="5913438"/>
            <a:ext cx="215900" cy="142875"/>
          </a:xfrm>
          <a:prstGeom prst="ellipse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 altLang="it-I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1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4582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4583" name="AutoShape 6"/>
          <p:cNvSpPr>
            <a:spLocks noChangeArrowheads="1"/>
          </p:cNvSpPr>
          <p:nvPr/>
        </p:nvSpPr>
        <p:spPr bwMode="auto">
          <a:xfrm>
            <a:off x="3095625" y="1871663"/>
            <a:ext cx="4021138" cy="342900"/>
          </a:xfrm>
          <a:custGeom>
            <a:avLst/>
            <a:gdLst>
              <a:gd name="T0" fmla="*/ 2147483647 w 11171"/>
              <a:gd name="T1" fmla="*/ 2147483647 h 955"/>
              <a:gd name="T2" fmla="*/ 2147483647 w 11171"/>
              <a:gd name="T3" fmla="*/ 2147483647 h 955"/>
              <a:gd name="T4" fmla="*/ 0 w 11171"/>
              <a:gd name="T5" fmla="*/ 2147483647 h 955"/>
              <a:gd name="T6" fmla="*/ 2147483647 w 1117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1171"/>
              <a:gd name="T13" fmla="*/ 0 h 955"/>
              <a:gd name="T14" fmla="*/ 11171 w 1117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171" h="955">
                <a:moveTo>
                  <a:pt x="0" y="0"/>
                </a:moveTo>
                <a:lnTo>
                  <a:pt x="11171" y="0"/>
                </a:lnTo>
                <a:lnTo>
                  <a:pt x="1117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4584" name="AutoShape 7"/>
          <p:cNvSpPr>
            <a:spLocks noChangeArrowheads="1"/>
          </p:cNvSpPr>
          <p:nvPr/>
        </p:nvSpPr>
        <p:spPr bwMode="auto">
          <a:xfrm>
            <a:off x="2303463" y="2087563"/>
            <a:ext cx="4389437" cy="501650"/>
          </a:xfrm>
          <a:custGeom>
            <a:avLst/>
            <a:gdLst>
              <a:gd name="T0" fmla="*/ 2147483647 w 12194"/>
              <a:gd name="T1" fmla="*/ 2147483647 h 1394"/>
              <a:gd name="T2" fmla="*/ 2147483647 w 12194"/>
              <a:gd name="T3" fmla="*/ 2147483647 h 1394"/>
              <a:gd name="T4" fmla="*/ 0 w 12194"/>
              <a:gd name="T5" fmla="*/ 2147483647 h 1394"/>
              <a:gd name="T6" fmla="*/ 2147483647 w 12194"/>
              <a:gd name="T7" fmla="*/ 0 h 13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194"/>
              <a:gd name="T13" fmla="*/ 0 h 1394"/>
              <a:gd name="T14" fmla="*/ 12194 w 12194"/>
              <a:gd name="T15" fmla="*/ 1394 h 13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94" h="1394">
                <a:moveTo>
                  <a:pt x="0" y="0"/>
                </a:moveTo>
                <a:lnTo>
                  <a:pt x="12194" y="0"/>
                </a:lnTo>
                <a:lnTo>
                  <a:pt x="12194" y="1394"/>
                </a:lnTo>
                <a:lnTo>
                  <a:pt x="0" y="13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4586"/>
                </a:solidFill>
                <a:cs typeface="DejaVu Sans" charset="0"/>
              </a:rPr>
              <a:t>  </a:t>
            </a:r>
            <a:r>
              <a:rPr lang="it-IT" altLang="it-IT" sz="2000" b="1">
                <a:solidFill>
                  <a:srgbClr val="0066CC"/>
                </a:solidFill>
                <a:cs typeface="DejaVu Sans" charset="0"/>
              </a:rPr>
              <a:t>Attività 7  -   Valutazione efficacia </a:t>
            </a:r>
          </a:p>
        </p:txBody>
      </p:sp>
      <p:sp>
        <p:nvSpPr>
          <p:cNvPr id="24585" name="AutoShape 8"/>
          <p:cNvSpPr>
            <a:spLocks noChangeArrowheads="1"/>
          </p:cNvSpPr>
          <p:nvPr/>
        </p:nvSpPr>
        <p:spPr bwMode="auto">
          <a:xfrm>
            <a:off x="431800" y="2808288"/>
            <a:ext cx="8350250" cy="3309937"/>
          </a:xfrm>
          <a:custGeom>
            <a:avLst/>
            <a:gdLst>
              <a:gd name="T0" fmla="*/ 2147483647 w 23194"/>
              <a:gd name="T1" fmla="*/ 2147483647 h 9196"/>
              <a:gd name="T2" fmla="*/ 2147483647 w 23194"/>
              <a:gd name="T3" fmla="*/ 2147483647 h 9196"/>
              <a:gd name="T4" fmla="*/ 0 w 23194"/>
              <a:gd name="T5" fmla="*/ 2147483647 h 9196"/>
              <a:gd name="T6" fmla="*/ 2147483647 w 23194"/>
              <a:gd name="T7" fmla="*/ 0 h 919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194"/>
              <a:gd name="T13" fmla="*/ 0 h 9196"/>
              <a:gd name="T14" fmla="*/ 23194 w 23194"/>
              <a:gd name="T15" fmla="*/ 9196 h 91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94" h="9196">
                <a:moveTo>
                  <a:pt x="0" y="0"/>
                </a:moveTo>
                <a:lnTo>
                  <a:pt x="23194" y="0"/>
                </a:lnTo>
                <a:lnTo>
                  <a:pt x="23194" y="9196"/>
                </a:lnTo>
                <a:lnTo>
                  <a:pt x="0" y="91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 </a:t>
            </a:r>
          </a:p>
          <a:p>
            <a:pPr eaLnBrk="1">
              <a:lnSpc>
                <a:spcPct val="100000"/>
              </a:lnSpc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 </a:t>
            </a:r>
          </a:p>
          <a:p>
            <a:pPr eaLnBrk="1">
              <a:lnSpc>
                <a:spcPct val="100000"/>
              </a:lnSpc>
            </a:pPr>
            <a:endParaRPr lang="it-IT" altLang="it-IT" sz="1400">
              <a:solidFill>
                <a:srgbClr val="000000"/>
              </a:solidFill>
              <a:cs typeface="DejaVu Sans" charset="0"/>
            </a:endParaRPr>
          </a:p>
          <a:p>
            <a:pPr algn="ctr" eaLnBrk="1">
              <a:lnSpc>
                <a:spcPct val="100000"/>
              </a:lnSpc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 </a:t>
            </a: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Gli Ispettori REACH/CLP del competente Dipartimento di Prevenzione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collaboreranno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                                                                                 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con gli operatori SPreSAL del territorio di competenza, alla valutazione di     efficacia in relazione all’applicazione delle materie REACH e CLP. </a:t>
            </a:r>
          </a:p>
          <a:p>
            <a:pPr eaLnBrk="1">
              <a:lnSpc>
                <a:spcPct val="100000"/>
              </a:lnSpc>
            </a:pPr>
            <a:endParaRPr lang="it-IT" altLang="it-IT" sz="2000">
              <a:solidFill>
                <a:srgbClr val="000000"/>
              </a:solidFill>
              <a:cs typeface="DejaVu Sans" charset="0"/>
            </a:endParaRPr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3" y="4248150"/>
            <a:ext cx="1006475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4587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901700"/>
            <a:ext cx="5722938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03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5606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07" name="AutoShape 6"/>
          <p:cNvSpPr>
            <a:spLocks noChangeArrowheads="1"/>
          </p:cNvSpPr>
          <p:nvPr/>
        </p:nvSpPr>
        <p:spPr bwMode="auto">
          <a:xfrm>
            <a:off x="3095625" y="1871663"/>
            <a:ext cx="4021138" cy="342900"/>
          </a:xfrm>
          <a:custGeom>
            <a:avLst/>
            <a:gdLst>
              <a:gd name="T0" fmla="*/ 2147483647 w 11171"/>
              <a:gd name="T1" fmla="*/ 2147483647 h 955"/>
              <a:gd name="T2" fmla="*/ 2147483647 w 11171"/>
              <a:gd name="T3" fmla="*/ 2147483647 h 955"/>
              <a:gd name="T4" fmla="*/ 0 w 11171"/>
              <a:gd name="T5" fmla="*/ 2147483647 h 955"/>
              <a:gd name="T6" fmla="*/ 2147483647 w 11171"/>
              <a:gd name="T7" fmla="*/ 0 h 95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1171"/>
              <a:gd name="T13" fmla="*/ 0 h 955"/>
              <a:gd name="T14" fmla="*/ 11171 w 11171"/>
              <a:gd name="T15" fmla="*/ 955 h 9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171" h="955">
                <a:moveTo>
                  <a:pt x="0" y="0"/>
                </a:moveTo>
                <a:lnTo>
                  <a:pt x="11171" y="0"/>
                </a:lnTo>
                <a:lnTo>
                  <a:pt x="11171" y="955"/>
                </a:lnTo>
                <a:lnTo>
                  <a:pt x="0" y="95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5608" name="AutoShape 7"/>
          <p:cNvSpPr>
            <a:spLocks noChangeArrowheads="1"/>
          </p:cNvSpPr>
          <p:nvPr/>
        </p:nvSpPr>
        <p:spPr bwMode="auto">
          <a:xfrm>
            <a:off x="2593975" y="2017713"/>
            <a:ext cx="4389438" cy="501650"/>
          </a:xfrm>
          <a:custGeom>
            <a:avLst/>
            <a:gdLst>
              <a:gd name="T0" fmla="*/ 2147483647 w 12194"/>
              <a:gd name="T1" fmla="*/ 2147483647 h 1394"/>
              <a:gd name="T2" fmla="*/ 2147483647 w 12194"/>
              <a:gd name="T3" fmla="*/ 2147483647 h 1394"/>
              <a:gd name="T4" fmla="*/ 0 w 12194"/>
              <a:gd name="T5" fmla="*/ 2147483647 h 1394"/>
              <a:gd name="T6" fmla="*/ 2147483647 w 12194"/>
              <a:gd name="T7" fmla="*/ 0 h 13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194"/>
              <a:gd name="T13" fmla="*/ 0 h 1394"/>
              <a:gd name="T14" fmla="*/ 12194 w 12194"/>
              <a:gd name="T15" fmla="*/ 1394 h 13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194" h="1394">
                <a:moveTo>
                  <a:pt x="0" y="0"/>
                </a:moveTo>
                <a:lnTo>
                  <a:pt x="12194" y="0"/>
                </a:lnTo>
                <a:lnTo>
                  <a:pt x="12194" y="1394"/>
                </a:lnTo>
                <a:lnTo>
                  <a:pt x="0" y="13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  Attività 7  -   Valutazione efficacia </a:t>
            </a:r>
          </a:p>
        </p:txBody>
      </p:sp>
      <p:sp>
        <p:nvSpPr>
          <p:cNvPr id="25609" name="AutoShape 9"/>
          <p:cNvSpPr>
            <a:spLocks noChangeArrowheads="1"/>
          </p:cNvSpPr>
          <p:nvPr/>
        </p:nvSpPr>
        <p:spPr bwMode="auto">
          <a:xfrm>
            <a:off x="576263" y="5472113"/>
            <a:ext cx="7989887" cy="1008062"/>
          </a:xfrm>
          <a:custGeom>
            <a:avLst/>
            <a:gdLst>
              <a:gd name="T0" fmla="*/ 2147483647 w 22196"/>
              <a:gd name="T1" fmla="*/ 2147483647 h 2799"/>
              <a:gd name="T2" fmla="*/ 2147483647 w 22196"/>
              <a:gd name="T3" fmla="*/ 2147483647 h 2799"/>
              <a:gd name="T4" fmla="*/ 0 w 22196"/>
              <a:gd name="T5" fmla="*/ 2147483647 h 2799"/>
              <a:gd name="T6" fmla="*/ 2147483647 w 22196"/>
              <a:gd name="T7" fmla="*/ 0 h 279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196"/>
              <a:gd name="T13" fmla="*/ 0 h 2799"/>
              <a:gd name="T14" fmla="*/ 22196 w 22196"/>
              <a:gd name="T15" fmla="*/ 2799 h 27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196" h="2799">
                <a:moveTo>
                  <a:pt x="0" y="0"/>
                </a:moveTo>
                <a:lnTo>
                  <a:pt x="22196" y="0"/>
                </a:lnTo>
                <a:lnTo>
                  <a:pt x="22196" y="2799"/>
                </a:lnTo>
                <a:lnTo>
                  <a:pt x="0" y="27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cs typeface="DejaVu Sans" charset="0"/>
              </a:rPr>
              <a:t>I</a:t>
            </a: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 risultati della  valutazione verranno restituiti con pubblicazione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000" b="1">
                <a:solidFill>
                  <a:srgbClr val="000000"/>
                </a:solidFill>
                <a:latin typeface="Calibri" charset="0"/>
                <a:cs typeface="DejaVu Sans" charset="0"/>
              </a:rPr>
              <a:t>nei portali istituzionali della Regione e delle ASL e in quelli degli stakeholder. 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144463" y="2733675"/>
            <a:ext cx="8783637" cy="492125"/>
          </a:xfrm>
          <a:custGeom>
            <a:avLst/>
            <a:gdLst>
              <a:gd name="T0" fmla="*/ 2147483647 w 24399"/>
              <a:gd name="T1" fmla="*/ 2147483647 h 1369"/>
              <a:gd name="T2" fmla="*/ 2147483647 w 24399"/>
              <a:gd name="T3" fmla="*/ 2147483647 h 1369"/>
              <a:gd name="T4" fmla="*/ 0 w 24399"/>
              <a:gd name="T5" fmla="*/ 2147483647 h 1369"/>
              <a:gd name="T6" fmla="*/ 2147483647 w 24399"/>
              <a:gd name="T7" fmla="*/ 0 h 136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399"/>
              <a:gd name="T13" fmla="*/ 0 h 1369"/>
              <a:gd name="T14" fmla="*/ 24399 w 24399"/>
              <a:gd name="T15" fmla="*/ 1369 h 13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399" h="1369">
                <a:moveTo>
                  <a:pt x="0" y="0"/>
                </a:moveTo>
                <a:lnTo>
                  <a:pt x="24399" y="0"/>
                </a:lnTo>
                <a:lnTo>
                  <a:pt x="24399" y="1369"/>
                </a:lnTo>
                <a:lnTo>
                  <a:pt x="0" y="13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1400">
                <a:solidFill>
                  <a:srgbClr val="000000"/>
                </a:solidFill>
                <a:cs typeface="DejaVu Sans" charset="0"/>
              </a:rPr>
              <a:t>I</a:t>
            </a:r>
            <a:r>
              <a:rPr lang="it-IT" altLang="it-IT">
                <a:solidFill>
                  <a:srgbClr val="000000"/>
                </a:solidFill>
                <a:cs typeface="DejaVu Sans" charset="0"/>
              </a:rPr>
              <a:t> rappresentanti degli SPreSAL condivideranno le risultanze di tali verifiche, effettuate a </a:t>
            </a: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livello locale </a:t>
            </a:r>
          </a:p>
        </p:txBody>
      </p:sp>
      <p:sp>
        <p:nvSpPr>
          <p:cNvPr id="25611" name="AutoShape 11"/>
          <p:cNvSpPr>
            <a:spLocks noChangeArrowheads="1"/>
          </p:cNvSpPr>
          <p:nvPr/>
        </p:nvSpPr>
        <p:spPr bwMode="auto">
          <a:xfrm>
            <a:off x="2952750" y="3570288"/>
            <a:ext cx="3671888" cy="749300"/>
          </a:xfrm>
          <a:custGeom>
            <a:avLst/>
            <a:gdLst>
              <a:gd name="T0" fmla="*/ 2147483647 w 10199"/>
              <a:gd name="T1" fmla="*/ 2147483647 h 2081"/>
              <a:gd name="T2" fmla="*/ 2147483647 w 10199"/>
              <a:gd name="T3" fmla="*/ 2147483647 h 2081"/>
              <a:gd name="T4" fmla="*/ 0 w 10199"/>
              <a:gd name="T5" fmla="*/ 2147483647 h 2081"/>
              <a:gd name="T6" fmla="*/ 2147483647 w 10199"/>
              <a:gd name="T7" fmla="*/ 0 h 208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0199"/>
              <a:gd name="T13" fmla="*/ 0 h 2081"/>
              <a:gd name="T14" fmla="*/ 10199 w 10199"/>
              <a:gd name="T15" fmla="*/ 2081 h 2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199" h="2081">
                <a:moveTo>
                  <a:pt x="0" y="0"/>
                </a:moveTo>
                <a:lnTo>
                  <a:pt x="10199" y="0"/>
                </a:lnTo>
                <a:lnTo>
                  <a:pt x="10199" y="2081"/>
                </a:lnTo>
                <a:lnTo>
                  <a:pt x="0" y="208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con il GdL per pervenire a una </a:t>
            </a: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2519363" y="4248150"/>
            <a:ext cx="4535487" cy="615950"/>
          </a:xfrm>
          <a:custGeom>
            <a:avLst/>
            <a:gdLst>
              <a:gd name="T0" fmla="*/ 2147483647 w 12599"/>
              <a:gd name="T1" fmla="*/ 2147483647 h 1711"/>
              <a:gd name="T2" fmla="*/ 2147483647 w 12599"/>
              <a:gd name="T3" fmla="*/ 2147483647 h 1711"/>
              <a:gd name="T4" fmla="*/ 0 w 12599"/>
              <a:gd name="T5" fmla="*/ 2147483647 h 1711"/>
              <a:gd name="T6" fmla="*/ 2147483647 w 12599"/>
              <a:gd name="T7" fmla="*/ 0 h 171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2599"/>
              <a:gd name="T13" fmla="*/ 0 h 1711"/>
              <a:gd name="T14" fmla="*/ 12599 w 12599"/>
              <a:gd name="T15" fmla="*/ 1711 h 171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599" h="1711">
                <a:moveTo>
                  <a:pt x="0" y="0"/>
                </a:moveTo>
                <a:lnTo>
                  <a:pt x="12599" y="0"/>
                </a:lnTo>
                <a:lnTo>
                  <a:pt x="12599" y="1711"/>
                </a:lnTo>
                <a:lnTo>
                  <a:pt x="0" y="171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VALUTAZIONE COMPLESSIVA DI EFFICACIA A LIVELLO REGIONALE</a:t>
            </a:r>
          </a:p>
        </p:txBody>
      </p:sp>
      <p:sp>
        <p:nvSpPr>
          <p:cNvPr id="25613" name="AutoShape 13"/>
          <p:cNvSpPr>
            <a:spLocks noChangeArrowheads="1"/>
          </p:cNvSpPr>
          <p:nvPr/>
        </p:nvSpPr>
        <p:spPr bwMode="auto">
          <a:xfrm>
            <a:off x="576263" y="5384800"/>
            <a:ext cx="8205787" cy="1166813"/>
          </a:xfrm>
          <a:custGeom>
            <a:avLst/>
            <a:gdLst>
              <a:gd name="T0" fmla="*/ 2147483647 w 22796"/>
              <a:gd name="T1" fmla="*/ 2147483647 h 3242"/>
              <a:gd name="T2" fmla="*/ 2147483647 w 22796"/>
              <a:gd name="T3" fmla="*/ 2147483647 h 3242"/>
              <a:gd name="T4" fmla="*/ 0 w 22796"/>
              <a:gd name="T5" fmla="*/ 2147483647 h 3242"/>
              <a:gd name="T6" fmla="*/ 2147483647 w 22796"/>
              <a:gd name="T7" fmla="*/ 0 h 324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796"/>
              <a:gd name="T13" fmla="*/ 0 h 3242"/>
              <a:gd name="T14" fmla="*/ 22796 w 22796"/>
              <a:gd name="T15" fmla="*/ 3242 h 32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796" h="3242">
                <a:moveTo>
                  <a:pt x="0" y="0"/>
                </a:moveTo>
                <a:lnTo>
                  <a:pt x="22796" y="0"/>
                </a:lnTo>
                <a:lnTo>
                  <a:pt x="22796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pic>
        <p:nvPicPr>
          <p:cNvPr id="25614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688" y="901700"/>
            <a:ext cx="5722937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15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663" y="3998913"/>
            <a:ext cx="5795962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26627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400" b="1">
                <a:solidFill>
                  <a:srgbClr val="000000"/>
                </a:solidFill>
                <a:cs typeface="DejaVu Sans" charset="0"/>
              </a:rPr>
              <a:t> </a:t>
            </a:r>
          </a:p>
        </p:txBody>
      </p:sp>
      <p:sp>
        <p:nvSpPr>
          <p:cNvPr id="26631" name="AutoShape 6"/>
          <p:cNvSpPr>
            <a:spLocks noChangeArrowheads="1"/>
          </p:cNvSpPr>
          <p:nvPr/>
        </p:nvSpPr>
        <p:spPr bwMode="auto">
          <a:xfrm>
            <a:off x="647700" y="871538"/>
            <a:ext cx="7918450" cy="709612"/>
          </a:xfrm>
          <a:custGeom>
            <a:avLst/>
            <a:gdLst>
              <a:gd name="T0" fmla="*/ 2147483647 w 21995"/>
              <a:gd name="T1" fmla="*/ 2147483647 h 1973"/>
              <a:gd name="T2" fmla="*/ 2147483647 w 21995"/>
              <a:gd name="T3" fmla="*/ 2147483647 h 1973"/>
              <a:gd name="T4" fmla="*/ 0 w 21995"/>
              <a:gd name="T5" fmla="*/ 2147483647 h 1973"/>
              <a:gd name="T6" fmla="*/ 2147483647 w 21995"/>
              <a:gd name="T7" fmla="*/ 0 h 197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995"/>
              <a:gd name="T13" fmla="*/ 0 h 1973"/>
              <a:gd name="T14" fmla="*/ 21995 w 21995"/>
              <a:gd name="T15" fmla="*/ 1973 h 19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995" h="1973">
                <a:moveTo>
                  <a:pt x="0" y="0"/>
                </a:moveTo>
                <a:lnTo>
                  <a:pt x="21995" y="0"/>
                </a:lnTo>
                <a:lnTo>
                  <a:pt x="21995" y="1973"/>
                </a:lnTo>
                <a:lnTo>
                  <a:pt x="0" y="197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400" b="1">
                <a:solidFill>
                  <a:srgbClr val="3465A4"/>
                </a:solidFill>
                <a:latin typeface="Calibri" charset="0"/>
              </a:rPr>
              <a:t>Crono programma delle attività relative alla pianificazione, programmazione, progettazione e attuazioni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184150" y="1916113"/>
          <a:ext cx="8734426" cy="4608508"/>
        </p:xfrm>
        <a:graphic>
          <a:graphicData uri="http://schemas.openxmlformats.org/drawingml/2006/table">
            <a:tbl>
              <a:tblPr firstRow="1" bandRow="1"/>
              <a:tblGrid>
                <a:gridCol w="5345921">
                  <a:extLst>
                    <a:ext uri="{9D8B030D-6E8A-4147-A177-3AD203B41FA5}"/>
                  </a:extLst>
                </a:gridCol>
                <a:gridCol w="331359">
                  <a:extLst>
                    <a:ext uri="{9D8B030D-6E8A-4147-A177-3AD203B41FA5}"/>
                  </a:extLst>
                </a:gridCol>
                <a:gridCol w="331359">
                  <a:extLst>
                    <a:ext uri="{9D8B030D-6E8A-4147-A177-3AD203B41FA5}"/>
                  </a:extLst>
                </a:gridCol>
                <a:gridCol w="681927">
                  <a:extLst>
                    <a:ext uri="{9D8B030D-6E8A-4147-A177-3AD203B41FA5}"/>
                  </a:extLst>
                </a:gridCol>
                <a:gridCol w="658876">
                  <a:extLst>
                    <a:ext uri="{9D8B030D-6E8A-4147-A177-3AD203B41FA5}"/>
                  </a:extLst>
                </a:gridCol>
                <a:gridCol w="658876">
                  <a:extLst>
                    <a:ext uri="{9D8B030D-6E8A-4147-A177-3AD203B41FA5}"/>
                  </a:extLst>
                </a:gridCol>
                <a:gridCol w="726108">
                  <a:extLst>
                    <a:ext uri="{9D8B030D-6E8A-4147-A177-3AD203B41FA5}"/>
                  </a:extLst>
                </a:gridCol>
              </a:tblGrid>
              <a:tr h="5058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Attività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2021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2022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2023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2024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800" dirty="0" smtClean="0"/>
                        <a:t>2025</a:t>
                      </a:r>
                      <a:endParaRPr lang="it-IT" sz="18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Pianificazione e programmazione dei PP con i rispettivi PPM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1</a:t>
                      </a:r>
                      <a:r>
                        <a:rPr lang="it-IT" sz="1600" baseline="0" dirty="0" smtClean="0"/>
                        <a:t> assistenza: progettazione PMP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1 assistenza: seminario di avvio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1 assistenza: formazione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1 assistenza: </a:t>
                      </a:r>
                      <a:r>
                        <a:rPr lang="it-IT" sz="1600" dirty="0" err="1" smtClean="0"/>
                        <a:t>cominicazione</a:t>
                      </a:r>
                      <a:r>
                        <a:rPr lang="it-IT" sz="1600" dirty="0" smtClean="0"/>
                        <a:t>/informazione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2 vigilanza:</a:t>
                      </a:r>
                      <a:r>
                        <a:rPr lang="it-IT" sz="1600" baseline="0" dirty="0" smtClean="0"/>
                        <a:t> esame schede di autovalutazione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2</a:t>
                      </a:r>
                      <a:r>
                        <a:rPr lang="it-IT" sz="1600" baseline="0" dirty="0" smtClean="0"/>
                        <a:t> vigilanza: vigilanza a campione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/>
                </a:extLst>
              </a:tr>
              <a:tr h="5128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it-IT" sz="1600" dirty="0" smtClean="0"/>
                        <a:t>PMP – Fase 3 valutazione di efficacia</a:t>
                      </a:r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it-IT" sz="1600" dirty="0"/>
                    </a:p>
                  </a:txBody>
                  <a:tcPr marL="91436" marR="91436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5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5126" name="AutoShape 5"/>
          <p:cNvSpPr>
            <a:spLocks noChangeArrowheads="1"/>
          </p:cNvSpPr>
          <p:nvPr/>
        </p:nvSpPr>
        <p:spPr bwMode="auto">
          <a:xfrm>
            <a:off x="503238" y="2303463"/>
            <a:ext cx="8286750" cy="2549525"/>
          </a:xfrm>
          <a:custGeom>
            <a:avLst/>
            <a:gdLst>
              <a:gd name="T0" fmla="*/ 2147483647 w 23020"/>
              <a:gd name="T1" fmla="*/ 2147483647 h 7081"/>
              <a:gd name="T2" fmla="*/ 2147483647 w 23020"/>
              <a:gd name="T3" fmla="*/ 2147483647 h 7081"/>
              <a:gd name="T4" fmla="*/ 0 w 23020"/>
              <a:gd name="T5" fmla="*/ 2147483647 h 7081"/>
              <a:gd name="T6" fmla="*/ 2147483647 w 23020"/>
              <a:gd name="T7" fmla="*/ 0 h 708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020"/>
              <a:gd name="T13" fmla="*/ 0 h 7081"/>
              <a:gd name="T14" fmla="*/ 23020 w 23020"/>
              <a:gd name="T15" fmla="*/ 7081 h 70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20" h="7081">
                <a:moveTo>
                  <a:pt x="0" y="0"/>
                </a:moveTo>
                <a:lnTo>
                  <a:pt x="23020" y="0"/>
                </a:lnTo>
                <a:lnTo>
                  <a:pt x="23020" y="7081"/>
                </a:lnTo>
                <a:lnTo>
                  <a:pt x="0" y="708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>
              <a:lnSpc>
                <a:spcPct val="15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   Dall’esame dei dati dei Flussi Informativi INAIL-Regioni </a:t>
            </a:r>
          </a:p>
          <a:p>
            <a:pPr algn="just" eaLnBrk="1">
              <a:lnSpc>
                <a:spcPct val="15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  (ultima edizione, rilasciata ad Aprile 2020) si rileva che in Sardegna nel 2018 :</a:t>
            </a:r>
          </a:p>
          <a:p>
            <a:pPr algn="just" eaLnBrk="1">
              <a:lnSpc>
                <a:spcPct val="150000"/>
              </a:lnSpc>
              <a:buFont typeface="Wingdings" charset="2"/>
              <a:buChar char=""/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  per il comparto “06 Industria Legno” risulta un </a:t>
            </a:r>
            <a:r>
              <a:rPr lang="it-IT" altLang="it-IT" sz="2200" b="1">
                <a:solidFill>
                  <a:srgbClr val="00B050"/>
                </a:solidFill>
                <a:latin typeface="Calibri" charset="0"/>
                <a:cs typeface="Times New Roman" pitchFamily="16" charset="0"/>
              </a:rPr>
              <a:t>totale di 1.817 PAT</a:t>
            </a:r>
          </a:p>
          <a:p>
            <a:pPr algn="just" eaLnBrk="1">
              <a:lnSpc>
                <a:spcPct val="150000"/>
              </a:lnSpc>
              <a:buFont typeface="Wingdings" charset="2"/>
              <a:buChar char=""/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  tale comparto coinvolge </a:t>
            </a:r>
            <a:r>
              <a:rPr lang="it-IT" altLang="it-IT" sz="2200" b="1">
                <a:solidFill>
                  <a:srgbClr val="00B050"/>
                </a:solidFill>
                <a:latin typeface="Calibri" charset="0"/>
                <a:cs typeface="Times New Roman" pitchFamily="16" charset="0"/>
              </a:rPr>
              <a:t>3.152 addetti</a:t>
            </a:r>
          </a:p>
          <a:p>
            <a:pPr algn="just" eaLnBrk="1">
              <a:lnSpc>
                <a:spcPct val="150000"/>
              </a:lnSpc>
              <a:buClrTx/>
              <a:buSzTx/>
              <a:buFontTx/>
              <a:buNone/>
            </a:pPr>
            <a:endParaRPr lang="it-IT" altLang="it-IT" sz="2200">
              <a:solidFill>
                <a:srgbClr val="000000"/>
              </a:solidFill>
              <a:cs typeface="DejaVu Sans" charset="0"/>
            </a:endParaRPr>
          </a:p>
        </p:txBody>
      </p:sp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908050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6147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495300" y="2424113"/>
            <a:ext cx="8286750" cy="3105150"/>
          </a:xfrm>
          <a:custGeom>
            <a:avLst/>
            <a:gdLst>
              <a:gd name="T0" fmla="*/ 2147483647 w 23020"/>
              <a:gd name="T1" fmla="*/ 2147483647 h 8626"/>
              <a:gd name="T2" fmla="*/ 2147483647 w 23020"/>
              <a:gd name="T3" fmla="*/ 2147483647 h 8626"/>
              <a:gd name="T4" fmla="*/ 0 w 23020"/>
              <a:gd name="T5" fmla="*/ 2147483647 h 8626"/>
              <a:gd name="T6" fmla="*/ 2147483647 w 23020"/>
              <a:gd name="T7" fmla="*/ 0 h 86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020"/>
              <a:gd name="T13" fmla="*/ 0 h 8626"/>
              <a:gd name="T14" fmla="*/ 23020 w 23020"/>
              <a:gd name="T15" fmla="*/ 8626 h 86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20" h="8626">
                <a:moveTo>
                  <a:pt x="0" y="0"/>
                </a:moveTo>
                <a:lnTo>
                  <a:pt x="23020" y="0"/>
                </a:lnTo>
                <a:lnTo>
                  <a:pt x="23020" y="8626"/>
                </a:lnTo>
                <a:lnTo>
                  <a:pt x="0" y="86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>
              <a:lnSpc>
                <a:spcPct val="150000"/>
              </a:lnSpc>
            </a:pPr>
            <a:r>
              <a:rPr lang="it-IT" altLang="it-IT" sz="20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Come rilevabile anche dal rapporto fra numero totale di addetti e numero totale di PAT (pari a 1,7 addetti per PAT), </a:t>
            </a: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Times New Roman" pitchFamily="16" charset="0"/>
              </a:rPr>
              <a:t>tale comparto in Sardegna è costituito essenzialmente da microimprese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; questa peculiarità apporta un </a:t>
            </a: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Times New Roman" pitchFamily="16" charset="0"/>
              </a:rPr>
              <a:t>elemento aggiuntivo di rischio di malattie professionali e di infortuni</a:t>
            </a:r>
            <a:r>
              <a:rPr lang="it-IT" altLang="it-IT" sz="2000">
                <a:solidFill>
                  <a:srgbClr val="000000"/>
                </a:solidFill>
                <a:latin typeface="Calibri" charset="0"/>
                <a:cs typeface="Times New Roman" pitchFamily="16" charset="0"/>
              </a:rPr>
              <a:t>, risultando più difficile la realizzazione di un’organizzazione aziendale per la gestione della salute e sicurezza efficace.</a:t>
            </a:r>
          </a:p>
        </p:txBody>
      </p:sp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908050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7174" name="AutoShape 5"/>
          <p:cNvSpPr>
            <a:spLocks noChangeArrowheads="1"/>
          </p:cNvSpPr>
          <p:nvPr/>
        </p:nvSpPr>
        <p:spPr bwMode="auto">
          <a:xfrm>
            <a:off x="295275" y="2335213"/>
            <a:ext cx="9175750" cy="1128712"/>
          </a:xfrm>
          <a:custGeom>
            <a:avLst/>
            <a:gdLst>
              <a:gd name="T0" fmla="*/ 2147483647 w 25491"/>
              <a:gd name="T1" fmla="*/ 2147483647 h 3138"/>
              <a:gd name="T2" fmla="*/ 2147483647 w 25491"/>
              <a:gd name="T3" fmla="*/ 2147483647 h 3138"/>
              <a:gd name="T4" fmla="*/ 0 w 25491"/>
              <a:gd name="T5" fmla="*/ 2147483647 h 3138"/>
              <a:gd name="T6" fmla="*/ 2147483647 w 25491"/>
              <a:gd name="T7" fmla="*/ 0 h 31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3138"/>
              <a:gd name="T14" fmla="*/ 25491 w 25491"/>
              <a:gd name="T15" fmla="*/ 3138 h 31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3138">
                <a:moveTo>
                  <a:pt x="0" y="0"/>
                </a:moveTo>
                <a:lnTo>
                  <a:pt x="25491" y="0"/>
                </a:lnTo>
                <a:lnTo>
                  <a:pt x="25491" y="3138"/>
                </a:lnTo>
                <a:lnTo>
                  <a:pt x="0" y="31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</a:t>
            </a: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</a:t>
            </a: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Gli addetti dell’industria del legno </a:t>
            </a:r>
          </a:p>
          <a:p>
            <a:pPr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                  sono prevalentemente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99"/>
                </a:solidFill>
                <a:cs typeface="DejaVu Sans" charset="0"/>
              </a:rPr>
              <a:t>                                          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            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           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            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 </a:t>
            </a: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5400675" y="2244725"/>
            <a:ext cx="912813" cy="344488"/>
          </a:xfrm>
          <a:custGeom>
            <a:avLst/>
            <a:gdLst>
              <a:gd name="T0" fmla="*/ 2147483647 w 2536"/>
              <a:gd name="T1" fmla="*/ 2147483647 h 958"/>
              <a:gd name="T2" fmla="*/ 2147483647 w 2536"/>
              <a:gd name="T3" fmla="*/ 2147483647 h 958"/>
              <a:gd name="T4" fmla="*/ 0 w 2536"/>
              <a:gd name="T5" fmla="*/ 2147483647 h 958"/>
              <a:gd name="T6" fmla="*/ 2147483647 w 2536"/>
              <a:gd name="T7" fmla="*/ 0 h 95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36"/>
              <a:gd name="T13" fmla="*/ 0 h 958"/>
              <a:gd name="T14" fmla="*/ 2536 w 2536"/>
              <a:gd name="T15" fmla="*/ 958 h 9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36" h="958">
                <a:moveTo>
                  <a:pt x="0" y="0"/>
                </a:moveTo>
                <a:lnTo>
                  <a:pt x="2536" y="0"/>
                </a:lnTo>
                <a:lnTo>
                  <a:pt x="2536" y="958"/>
                </a:lnTo>
                <a:lnTo>
                  <a:pt x="0" y="95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uomini </a:t>
            </a: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5400675" y="2892425"/>
            <a:ext cx="1027113" cy="344488"/>
          </a:xfrm>
          <a:custGeom>
            <a:avLst/>
            <a:gdLst>
              <a:gd name="T0" fmla="*/ 2147483647 w 2854"/>
              <a:gd name="T1" fmla="*/ 2147483647 h 958"/>
              <a:gd name="T2" fmla="*/ 2147483647 w 2854"/>
              <a:gd name="T3" fmla="*/ 2147483647 h 958"/>
              <a:gd name="T4" fmla="*/ 0 w 2854"/>
              <a:gd name="T5" fmla="*/ 2147483647 h 958"/>
              <a:gd name="T6" fmla="*/ 2147483647 w 2854"/>
              <a:gd name="T7" fmla="*/ 0 h 95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854"/>
              <a:gd name="T13" fmla="*/ 0 h 958"/>
              <a:gd name="T14" fmla="*/ 2854 w 2854"/>
              <a:gd name="T15" fmla="*/ 958 h 9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54" h="958">
                <a:moveTo>
                  <a:pt x="0" y="0"/>
                </a:moveTo>
                <a:lnTo>
                  <a:pt x="2854" y="0"/>
                </a:lnTo>
                <a:lnTo>
                  <a:pt x="2854" y="958"/>
                </a:lnTo>
                <a:lnTo>
                  <a:pt x="0" y="95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giovani 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5472113" y="3527425"/>
            <a:ext cx="2776537" cy="344488"/>
          </a:xfrm>
          <a:custGeom>
            <a:avLst/>
            <a:gdLst>
              <a:gd name="T0" fmla="*/ 2147483647 w 7714"/>
              <a:gd name="T1" fmla="*/ 2147483647 h 958"/>
              <a:gd name="T2" fmla="*/ 2147483647 w 7714"/>
              <a:gd name="T3" fmla="*/ 2147483647 h 958"/>
              <a:gd name="T4" fmla="*/ 0 w 7714"/>
              <a:gd name="T5" fmla="*/ 2147483647 h 958"/>
              <a:gd name="T6" fmla="*/ 2147483647 w 7714"/>
              <a:gd name="T7" fmla="*/ 0 h 95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7714"/>
              <a:gd name="T13" fmla="*/ 0 h 958"/>
              <a:gd name="T14" fmla="*/ 7714 w 7714"/>
              <a:gd name="T15" fmla="*/ 958 h 9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714" h="958">
                <a:moveTo>
                  <a:pt x="0" y="0"/>
                </a:moveTo>
                <a:lnTo>
                  <a:pt x="7714" y="0"/>
                </a:lnTo>
                <a:lnTo>
                  <a:pt x="7714" y="958"/>
                </a:lnTo>
                <a:lnTo>
                  <a:pt x="0" y="95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basso grado di istruzione </a:t>
            </a:r>
          </a:p>
        </p:txBody>
      </p:sp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400675" y="4248150"/>
            <a:ext cx="4297363" cy="673100"/>
          </a:xfrm>
          <a:custGeom>
            <a:avLst/>
            <a:gdLst>
              <a:gd name="T0" fmla="*/ 2147483647 w 11939"/>
              <a:gd name="T1" fmla="*/ 2147483647 h 1869"/>
              <a:gd name="T2" fmla="*/ 2147483647 w 11939"/>
              <a:gd name="T3" fmla="*/ 2147483647 h 1869"/>
              <a:gd name="T4" fmla="*/ 0 w 11939"/>
              <a:gd name="T5" fmla="*/ 2147483647 h 1869"/>
              <a:gd name="T6" fmla="*/ 2147483647 w 11939"/>
              <a:gd name="T7" fmla="*/ 0 h 186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1939"/>
              <a:gd name="T13" fmla="*/ 0 h 1869"/>
              <a:gd name="T14" fmla="*/ 11939 w 11939"/>
              <a:gd name="T15" fmla="*/ 1869 h 18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39" h="1869">
                <a:moveTo>
                  <a:pt x="0" y="0"/>
                </a:moveTo>
                <a:lnTo>
                  <a:pt x="11939" y="0"/>
                </a:lnTo>
                <a:lnTo>
                  <a:pt x="11939" y="1869"/>
                </a:lnTo>
                <a:lnTo>
                  <a:pt x="0" y="186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volgono lavori di tipo prettamente </a:t>
            </a: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manuale</a:t>
            </a:r>
          </a:p>
        </p:txBody>
      </p:sp>
      <p:sp>
        <p:nvSpPr>
          <p:cNvPr id="7179" name="AutoShape 11"/>
          <p:cNvSpPr>
            <a:spLocks/>
          </p:cNvSpPr>
          <p:nvPr/>
        </p:nvSpPr>
        <p:spPr bwMode="auto">
          <a:xfrm>
            <a:off x="4608513" y="2335213"/>
            <a:ext cx="215900" cy="2560637"/>
          </a:xfrm>
          <a:prstGeom prst="rightBrace">
            <a:avLst>
              <a:gd name="adj1" fmla="val 98836"/>
              <a:gd name="adj2" fmla="val 50000"/>
            </a:avLst>
          </a:prstGeom>
          <a:noFill/>
          <a:ln w="36000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pic>
        <p:nvPicPr>
          <p:cNvPr id="7180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836613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195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7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8198" name="AutoShape 5"/>
          <p:cNvSpPr>
            <a:spLocks noChangeArrowheads="1"/>
          </p:cNvSpPr>
          <p:nvPr/>
        </p:nvSpPr>
        <p:spPr bwMode="auto">
          <a:xfrm>
            <a:off x="0" y="4411663"/>
            <a:ext cx="9175750" cy="2281237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31800" y="1862138"/>
            <a:ext cx="7989888" cy="1158875"/>
          </a:xfrm>
          <a:custGeom>
            <a:avLst/>
            <a:gdLst>
              <a:gd name="T0" fmla="*/ 2147483647 w 22194"/>
              <a:gd name="T1" fmla="*/ 2147483647 h 3221"/>
              <a:gd name="T2" fmla="*/ 2147483647 w 22194"/>
              <a:gd name="T3" fmla="*/ 2147483647 h 3221"/>
              <a:gd name="T4" fmla="*/ 0 w 22194"/>
              <a:gd name="T5" fmla="*/ 2147483647 h 3221"/>
              <a:gd name="T6" fmla="*/ 2147483647 w 22194"/>
              <a:gd name="T7" fmla="*/ 0 h 322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2194"/>
              <a:gd name="T13" fmla="*/ 0 h 3221"/>
              <a:gd name="T14" fmla="*/ 22194 w 22194"/>
              <a:gd name="T15" fmla="*/ 3221 h 32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194" h="3221">
                <a:moveTo>
                  <a:pt x="0" y="0"/>
                </a:moveTo>
                <a:lnTo>
                  <a:pt x="22194" y="0"/>
                </a:lnTo>
                <a:lnTo>
                  <a:pt x="22194" y="3221"/>
                </a:lnTo>
                <a:lnTo>
                  <a:pt x="0" y="322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di conseguenza</a:t>
            </a:r>
            <a:r>
              <a:rPr lang="it-IT" altLang="it-IT" sz="2200">
                <a:solidFill>
                  <a:srgbClr val="3475BA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200" b="1">
                <a:solidFill>
                  <a:srgbClr val="0066CC"/>
                </a:solidFill>
                <a:latin typeface="Calibri" charset="0"/>
                <a:cs typeface="DejaVu Sans" charset="0"/>
              </a:rPr>
              <a:t>gli addetti dell’industria del legno</a:t>
            </a:r>
            <a:r>
              <a:rPr lang="it-IT" altLang="it-IT" sz="2200" b="1">
                <a:solidFill>
                  <a:srgbClr val="0000FF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200" b="1">
                <a:solidFill>
                  <a:srgbClr val="3475BA"/>
                </a:solidFill>
                <a:latin typeface="Calibri" charset="0"/>
                <a:cs typeface="DejaVu Sans" charset="0"/>
              </a:rPr>
              <a:t> </a:t>
            </a: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hanno spesso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501649" y="2924944"/>
            <a:ext cx="7845425" cy="4265613"/>
          </a:xfrm>
          <a:custGeom>
            <a:avLst/>
            <a:gdLst>
              <a:gd name="T0" fmla="*/ 2147483647 w 21794"/>
              <a:gd name="T1" fmla="*/ 2147483647 h 11851"/>
              <a:gd name="T2" fmla="*/ 2147483647 w 21794"/>
              <a:gd name="T3" fmla="*/ 2147483647 h 11851"/>
              <a:gd name="T4" fmla="*/ 0 w 21794"/>
              <a:gd name="T5" fmla="*/ 2147483647 h 11851"/>
              <a:gd name="T6" fmla="*/ 2147483647 w 21794"/>
              <a:gd name="T7" fmla="*/ 0 h 11851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794"/>
              <a:gd name="T13" fmla="*/ 0 h 11851"/>
              <a:gd name="T14" fmla="*/ 21794 w 21794"/>
              <a:gd name="T15" fmla="*/ 11851 h 118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794" h="11851">
                <a:moveTo>
                  <a:pt x="0" y="0"/>
                </a:moveTo>
                <a:lnTo>
                  <a:pt x="21794" y="0"/>
                </a:lnTo>
                <a:lnTo>
                  <a:pt x="21794" y="11851"/>
                </a:lnTo>
                <a:lnTo>
                  <a:pt x="0" y="11851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15900" indent="-215900"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ruoli con bassa qualifica</a:t>
            </a:r>
          </a:p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maggiore esposizione a rischi fisici, chimici, cancerogeni </a:t>
            </a:r>
          </a:p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maggiore vulnerabilità agli effetti negativi sulla salute indotti </a:t>
            </a:r>
          </a:p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da lacune nella formazione/informazione </a:t>
            </a:r>
          </a:p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maggiore vulnerabilità dovuta alle conseguenze delle malattie e infortuni professionali per </a:t>
            </a:r>
          </a:p>
          <a:p>
            <a:pPr eaLnBrk="1">
              <a:lnSpc>
                <a:spcPct val="115000"/>
              </a:lnSpc>
              <a:buSzPct val="45000"/>
              <a:buFont typeface="Wingdings" charset="2"/>
              <a:buChar char=""/>
            </a:pPr>
            <a:r>
              <a:rPr lang="it-IT" altLang="it-IT" sz="2200" dirty="0">
                <a:solidFill>
                  <a:srgbClr val="000000"/>
                </a:solidFill>
                <a:latin typeface="Calibri" charset="0"/>
                <a:cs typeface="DejaVu Sans" charset="0"/>
              </a:rPr>
              <a:t>impossibilità o difficoltà a svolgere la loro mansione a causa degli stessi</a:t>
            </a:r>
          </a:p>
        </p:txBody>
      </p:sp>
      <p:pic>
        <p:nvPicPr>
          <p:cNvPr id="820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" y="836613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1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9222" name="AutoShape 5"/>
          <p:cNvSpPr>
            <a:spLocks noChangeArrowheads="1"/>
          </p:cNvSpPr>
          <p:nvPr/>
        </p:nvSpPr>
        <p:spPr bwMode="auto">
          <a:xfrm>
            <a:off x="576263" y="2663825"/>
            <a:ext cx="7124700" cy="574675"/>
          </a:xfrm>
          <a:custGeom>
            <a:avLst/>
            <a:gdLst>
              <a:gd name="T0" fmla="*/ 2147483647 w 19793"/>
              <a:gd name="T1" fmla="*/ 2147483647 h 1599"/>
              <a:gd name="T2" fmla="*/ 2147483647 w 19793"/>
              <a:gd name="T3" fmla="*/ 2147483647 h 1599"/>
              <a:gd name="T4" fmla="*/ 0 w 19793"/>
              <a:gd name="T5" fmla="*/ 2147483647 h 1599"/>
              <a:gd name="T6" fmla="*/ 2147483647 w 19793"/>
              <a:gd name="T7" fmla="*/ 0 h 159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793"/>
              <a:gd name="T13" fmla="*/ 0 h 1599"/>
              <a:gd name="T14" fmla="*/ 19793 w 19793"/>
              <a:gd name="T15" fmla="*/ 1599 h 15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" h="1599">
                <a:moveTo>
                  <a:pt x="0" y="0"/>
                </a:moveTo>
                <a:lnTo>
                  <a:pt x="19793" y="0"/>
                </a:lnTo>
                <a:lnTo>
                  <a:pt x="19793" y="1599"/>
                </a:lnTo>
                <a:lnTo>
                  <a:pt x="0" y="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sulle </a:t>
            </a: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strategie di mitigazione delle diseguaglienze di salute</a:t>
            </a:r>
            <a:r>
              <a:rPr lang="it-IT" altLang="it-IT">
                <a:solidFill>
                  <a:srgbClr val="0066CC"/>
                </a:solidFill>
                <a:cs typeface="DejaVu Sans" charset="0"/>
              </a:rPr>
              <a:t> </a:t>
            </a: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</a:t>
            </a:r>
          </a:p>
          <a:p>
            <a:pPr eaLnBrk="1">
              <a:lnSpc>
                <a:spcPct val="15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posizione sociale del lavoratore   </a:t>
            </a:r>
          </a:p>
          <a:p>
            <a:pPr eaLnBrk="1">
              <a:lnSpc>
                <a:spcPct val="15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                  </a:t>
            </a:r>
          </a:p>
          <a:p>
            <a:pPr eaLnBrk="1">
              <a:lnSpc>
                <a:spcPct val="15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735388" y="1871663"/>
            <a:ext cx="1520825" cy="344487"/>
          </a:xfrm>
          <a:custGeom>
            <a:avLst/>
            <a:gdLst>
              <a:gd name="T0" fmla="*/ 2147483647 w 4225"/>
              <a:gd name="T1" fmla="*/ 2147483647 h 956"/>
              <a:gd name="T2" fmla="*/ 2147483647 w 4225"/>
              <a:gd name="T3" fmla="*/ 2147483647 h 956"/>
              <a:gd name="T4" fmla="*/ 0 w 4225"/>
              <a:gd name="T5" fmla="*/ 2147483647 h 956"/>
              <a:gd name="T6" fmla="*/ 2147483647 w 4225"/>
              <a:gd name="T7" fmla="*/ 0 h 95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225"/>
              <a:gd name="T13" fmla="*/ 0 h 956"/>
              <a:gd name="T14" fmla="*/ 4225 w 4225"/>
              <a:gd name="T15" fmla="*/ 956 h 9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225" h="956">
                <a:moveTo>
                  <a:pt x="0" y="0"/>
                </a:moveTo>
                <a:lnTo>
                  <a:pt x="4225" y="0"/>
                </a:lnTo>
                <a:lnTo>
                  <a:pt x="4225" y="956"/>
                </a:lnTo>
                <a:lnTo>
                  <a:pt x="0" y="95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si baserà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666750" y="3879850"/>
            <a:ext cx="1760538" cy="585788"/>
          </a:xfrm>
          <a:custGeom>
            <a:avLst/>
            <a:gdLst>
              <a:gd name="T0" fmla="*/ 2147483647 w 4890"/>
              <a:gd name="T1" fmla="*/ 2147483647 h 1630"/>
              <a:gd name="T2" fmla="*/ 2147483647 w 4890"/>
              <a:gd name="T3" fmla="*/ 2147483647 h 1630"/>
              <a:gd name="T4" fmla="*/ 0 w 4890"/>
              <a:gd name="T5" fmla="*/ 2147483647 h 1630"/>
              <a:gd name="T6" fmla="*/ 2147483647 w 4890"/>
              <a:gd name="T7" fmla="*/ 0 h 163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890"/>
              <a:gd name="T13" fmla="*/ 0 h 1630"/>
              <a:gd name="T14" fmla="*/ 4890 w 4890"/>
              <a:gd name="T15" fmla="*/ 1630 h 16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890" h="1630">
                <a:moveTo>
                  <a:pt x="0" y="0"/>
                </a:moveTo>
                <a:lnTo>
                  <a:pt x="4890" y="0"/>
                </a:lnTo>
                <a:lnTo>
                  <a:pt x="4890" y="1630"/>
                </a:lnTo>
                <a:lnTo>
                  <a:pt x="0" y="163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in relazione alla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4176713" y="3586163"/>
            <a:ext cx="3382962" cy="515937"/>
          </a:xfrm>
          <a:custGeom>
            <a:avLst/>
            <a:gdLst>
              <a:gd name="T0" fmla="*/ 2147483647 w 9399"/>
              <a:gd name="T1" fmla="*/ 2147483647 h 1436"/>
              <a:gd name="T2" fmla="*/ 2147483647 w 9399"/>
              <a:gd name="T3" fmla="*/ 2147483647 h 1436"/>
              <a:gd name="T4" fmla="*/ 0 w 9399"/>
              <a:gd name="T5" fmla="*/ 2147483647 h 1436"/>
              <a:gd name="T6" fmla="*/ 2147483647 w 9399"/>
              <a:gd name="T7" fmla="*/ 0 h 143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9399"/>
              <a:gd name="T13" fmla="*/ 0 h 1436"/>
              <a:gd name="T14" fmla="*/ 9399 w 9399"/>
              <a:gd name="T15" fmla="*/ 1436 h 14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399" h="1436">
                <a:moveTo>
                  <a:pt x="0" y="0"/>
                </a:moveTo>
                <a:lnTo>
                  <a:pt x="9399" y="0"/>
                </a:lnTo>
                <a:lnTo>
                  <a:pt x="9399" y="1436"/>
                </a:lnTo>
                <a:lnTo>
                  <a:pt x="0" y="1436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4176713" y="4381500"/>
            <a:ext cx="3271837" cy="730250"/>
          </a:xfrm>
          <a:custGeom>
            <a:avLst/>
            <a:gdLst>
              <a:gd name="T0" fmla="*/ 2147483647 w 9088"/>
              <a:gd name="T1" fmla="*/ 2147483647 h 2030"/>
              <a:gd name="T2" fmla="*/ 2147483647 w 9088"/>
              <a:gd name="T3" fmla="*/ 2147483647 h 2030"/>
              <a:gd name="T4" fmla="*/ 0 w 9088"/>
              <a:gd name="T5" fmla="*/ 2147483647 h 2030"/>
              <a:gd name="T6" fmla="*/ 2147483647 w 9088"/>
              <a:gd name="T7" fmla="*/ 0 h 203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9088"/>
              <a:gd name="T13" fmla="*/ 0 h 2030"/>
              <a:gd name="T14" fmla="*/ 9088 w 9088"/>
              <a:gd name="T15" fmla="*/ 2030 h 20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088" h="2030">
                <a:moveTo>
                  <a:pt x="0" y="0"/>
                </a:moveTo>
                <a:lnTo>
                  <a:pt x="9088" y="0"/>
                </a:lnTo>
                <a:lnTo>
                  <a:pt x="9088" y="2030"/>
                </a:lnTo>
                <a:lnTo>
                  <a:pt x="0" y="203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organizzazione del Lavoro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4176713" y="4319588"/>
            <a:ext cx="3271837" cy="503237"/>
          </a:xfrm>
          <a:custGeom>
            <a:avLst/>
            <a:gdLst>
              <a:gd name="T0" fmla="*/ 2147483647 w 9088"/>
              <a:gd name="T1" fmla="*/ 2147483647 h 1399"/>
              <a:gd name="T2" fmla="*/ 2147483647 w 9088"/>
              <a:gd name="T3" fmla="*/ 2147483647 h 1399"/>
              <a:gd name="T4" fmla="*/ 0 w 9088"/>
              <a:gd name="T5" fmla="*/ 2147483647 h 1399"/>
              <a:gd name="T6" fmla="*/ 2147483647 w 9088"/>
              <a:gd name="T7" fmla="*/ 0 h 139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9088"/>
              <a:gd name="T13" fmla="*/ 0 h 1399"/>
              <a:gd name="T14" fmla="*/ 9088 w 9088"/>
              <a:gd name="T15" fmla="*/ 1399 h 139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088" h="1399">
                <a:moveTo>
                  <a:pt x="0" y="0"/>
                </a:moveTo>
                <a:lnTo>
                  <a:pt x="9088" y="0"/>
                </a:lnTo>
                <a:lnTo>
                  <a:pt x="9088" y="1399"/>
                </a:lnTo>
                <a:lnTo>
                  <a:pt x="0" y="1399"/>
                </a:lnTo>
                <a:lnTo>
                  <a:pt x="0" y="0"/>
                </a:lnTo>
                <a:close/>
              </a:path>
            </a:pathLst>
          </a:custGeom>
          <a:noFill/>
          <a:ln w="36000" cap="flat">
            <a:solidFill>
              <a:srgbClr val="0066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2663825" y="4029075"/>
            <a:ext cx="1008063" cy="287338"/>
          </a:xfrm>
          <a:prstGeom prst="rightArrow">
            <a:avLst>
              <a:gd name="adj1" fmla="val 50000"/>
              <a:gd name="adj2" fmla="val 87707"/>
            </a:avLst>
          </a:prstGeom>
          <a:solidFill>
            <a:srgbClr val="0066CC"/>
          </a:solidFill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pic>
        <p:nvPicPr>
          <p:cNvPr id="922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849313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0243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5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0246" name="AutoShape 5"/>
          <p:cNvSpPr>
            <a:spLocks noChangeArrowheads="1"/>
          </p:cNvSpPr>
          <p:nvPr/>
        </p:nvSpPr>
        <p:spPr bwMode="auto">
          <a:xfrm>
            <a:off x="720725" y="2087563"/>
            <a:ext cx="7124700" cy="717550"/>
          </a:xfrm>
          <a:custGeom>
            <a:avLst/>
            <a:gdLst>
              <a:gd name="T0" fmla="*/ 2147483647 w 19793"/>
              <a:gd name="T1" fmla="*/ 2147483647 h 1994"/>
              <a:gd name="T2" fmla="*/ 2147483647 w 19793"/>
              <a:gd name="T3" fmla="*/ 2147483647 h 1994"/>
              <a:gd name="T4" fmla="*/ 0 w 19793"/>
              <a:gd name="T5" fmla="*/ 2147483647 h 1994"/>
              <a:gd name="T6" fmla="*/ 2147483647 w 19793"/>
              <a:gd name="T7" fmla="*/ 0 h 19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793"/>
              <a:gd name="T13" fmla="*/ 0 h 1994"/>
              <a:gd name="T14" fmla="*/ 19793 w 19793"/>
              <a:gd name="T15" fmla="*/ 1994 h 19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793" h="1994">
                <a:moveTo>
                  <a:pt x="0" y="0"/>
                </a:moveTo>
                <a:lnTo>
                  <a:pt x="19793" y="0"/>
                </a:lnTo>
                <a:lnTo>
                  <a:pt x="19793" y="1994"/>
                </a:lnTo>
                <a:lnTo>
                  <a:pt x="0" y="19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</a:t>
            </a:r>
          </a:p>
          <a:p>
            <a:pPr eaLnBrk="1">
              <a:lnSpc>
                <a:spcPct val="15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                                      </a:t>
            </a: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016125" y="1909763"/>
            <a:ext cx="5037138" cy="1255712"/>
          </a:xfrm>
          <a:custGeom>
            <a:avLst/>
            <a:gdLst>
              <a:gd name="T0" fmla="*/ 2147483647 w 13994"/>
              <a:gd name="T1" fmla="*/ 2147483647 h 3489"/>
              <a:gd name="T2" fmla="*/ 2147483647 w 13994"/>
              <a:gd name="T3" fmla="*/ 2147483647 h 3489"/>
              <a:gd name="T4" fmla="*/ 0 w 13994"/>
              <a:gd name="T5" fmla="*/ 2147483647 h 3489"/>
              <a:gd name="T6" fmla="*/ 2147483647 w 13994"/>
              <a:gd name="T7" fmla="*/ 0 h 348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3994"/>
              <a:gd name="T13" fmla="*/ 0 h 3489"/>
              <a:gd name="T14" fmla="*/ 13994 w 13994"/>
              <a:gd name="T15" fmla="*/ 3489 h 34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94" h="3489">
                <a:moveTo>
                  <a:pt x="0" y="0"/>
                </a:moveTo>
                <a:lnTo>
                  <a:pt x="13994" y="0"/>
                </a:lnTo>
                <a:lnTo>
                  <a:pt x="13994" y="3489"/>
                </a:lnTo>
                <a:lnTo>
                  <a:pt x="0" y="348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Riduzione / non aumento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b="1">
                <a:solidFill>
                  <a:srgbClr val="0066CC"/>
                </a:solidFill>
                <a:cs typeface="DejaVu Sans" charset="0"/>
              </a:rPr>
              <a:t>delle diseguaglianze di salute dei lavoratori </a:t>
            </a:r>
          </a:p>
          <a:p>
            <a:pPr eaLnBrk="1">
              <a:lnSpc>
                <a:spcPct val="100000"/>
              </a:lnSpc>
            </a:pPr>
            <a:endParaRPr lang="it-IT" altLang="it-IT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4826000" y="3816350"/>
            <a:ext cx="3452813" cy="922338"/>
          </a:xfrm>
          <a:custGeom>
            <a:avLst/>
            <a:gdLst>
              <a:gd name="T0" fmla="*/ 2147483647 w 9594"/>
              <a:gd name="T1" fmla="*/ 2147483647 h 2562"/>
              <a:gd name="T2" fmla="*/ 2147483647 w 9594"/>
              <a:gd name="T3" fmla="*/ 2147483647 h 2562"/>
              <a:gd name="T4" fmla="*/ 0 w 9594"/>
              <a:gd name="T5" fmla="*/ 2147483647 h 2562"/>
              <a:gd name="T6" fmla="*/ 2147483647 w 9594"/>
              <a:gd name="T7" fmla="*/ 0 h 256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9594"/>
              <a:gd name="T13" fmla="*/ 0 h 2562"/>
              <a:gd name="T14" fmla="*/ 9594 w 9594"/>
              <a:gd name="T15" fmla="*/ 2562 h 25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594" h="2562">
                <a:moveTo>
                  <a:pt x="0" y="0"/>
                </a:moveTo>
                <a:lnTo>
                  <a:pt x="9594" y="0"/>
                </a:lnTo>
                <a:lnTo>
                  <a:pt x="9594" y="2562"/>
                </a:lnTo>
                <a:lnTo>
                  <a:pt x="0" y="256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imprese ubicate in </a:t>
            </a:r>
            <a:r>
              <a:rPr lang="it-IT" altLang="it-IT" sz="2200" b="1">
                <a:solidFill>
                  <a:srgbClr val="000000"/>
                </a:solidFill>
                <a:latin typeface="Calibri" charset="0"/>
                <a:cs typeface="DejaVu Sans" charset="0"/>
              </a:rPr>
              <a:t>comuni a maggiore deprivazione socioeconomica. 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779463" y="3889375"/>
            <a:ext cx="3122612" cy="844550"/>
          </a:xfrm>
          <a:custGeom>
            <a:avLst/>
            <a:gdLst>
              <a:gd name="T0" fmla="*/ 2147483647 w 8675"/>
              <a:gd name="T1" fmla="*/ 2147483647 h 2347"/>
              <a:gd name="T2" fmla="*/ 2147483647 w 8675"/>
              <a:gd name="T3" fmla="*/ 2147483647 h 2347"/>
              <a:gd name="T4" fmla="*/ 0 w 8675"/>
              <a:gd name="T5" fmla="*/ 2147483647 h 2347"/>
              <a:gd name="T6" fmla="*/ 2147483647 w 8675"/>
              <a:gd name="T7" fmla="*/ 0 h 234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675"/>
              <a:gd name="T13" fmla="*/ 0 h 2347"/>
              <a:gd name="T14" fmla="*/ 8675 w 8675"/>
              <a:gd name="T15" fmla="*/ 2347 h 234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75" h="2347">
                <a:moveTo>
                  <a:pt x="0" y="0"/>
                </a:moveTo>
                <a:lnTo>
                  <a:pt x="8675" y="0"/>
                </a:lnTo>
                <a:lnTo>
                  <a:pt x="8675" y="2347"/>
                </a:lnTo>
                <a:lnTo>
                  <a:pt x="0" y="234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200">
                <a:solidFill>
                  <a:srgbClr val="000000"/>
                </a:solidFill>
                <a:latin typeface="Calibri" charset="0"/>
                <a:cs typeface="DejaVu Sans" charset="0"/>
              </a:rPr>
              <a:t>lavoratori che effettuano </a:t>
            </a:r>
            <a:r>
              <a:rPr lang="it-IT" altLang="it-IT" sz="2200" b="1">
                <a:solidFill>
                  <a:srgbClr val="000000"/>
                </a:solidFill>
                <a:latin typeface="Calibri" charset="0"/>
                <a:cs typeface="DejaVu Sans" charset="0"/>
              </a:rPr>
              <a:t>mansioni manuali</a:t>
            </a:r>
          </a:p>
        </p:txBody>
      </p:sp>
      <p:sp>
        <p:nvSpPr>
          <p:cNvPr id="10250" name="AutoShape 12"/>
          <p:cNvSpPr>
            <a:spLocks noChangeArrowheads="1"/>
          </p:cNvSpPr>
          <p:nvPr/>
        </p:nvSpPr>
        <p:spPr bwMode="auto">
          <a:xfrm>
            <a:off x="2303463" y="2663825"/>
            <a:ext cx="287337" cy="650875"/>
          </a:xfrm>
          <a:prstGeom prst="downArrow">
            <a:avLst>
              <a:gd name="adj1" fmla="val 50000"/>
              <a:gd name="adj2" fmla="val 56630"/>
            </a:avLst>
          </a:prstGeom>
          <a:solidFill>
            <a:srgbClr val="0066CC"/>
          </a:solidFill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sp>
        <p:nvSpPr>
          <p:cNvPr id="10251" name="AutoShape 13"/>
          <p:cNvSpPr>
            <a:spLocks noChangeArrowheads="1"/>
          </p:cNvSpPr>
          <p:nvPr/>
        </p:nvSpPr>
        <p:spPr bwMode="auto">
          <a:xfrm>
            <a:off x="6408738" y="2733675"/>
            <a:ext cx="287337" cy="650875"/>
          </a:xfrm>
          <a:prstGeom prst="downArrow">
            <a:avLst>
              <a:gd name="adj1" fmla="val 50000"/>
              <a:gd name="adj2" fmla="val 56630"/>
            </a:avLst>
          </a:prstGeom>
          <a:solidFill>
            <a:srgbClr val="0066CC"/>
          </a:solidFill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/>
          </a:p>
        </p:txBody>
      </p:sp>
      <p:pic>
        <p:nvPicPr>
          <p:cNvPr id="10252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3" y="908050"/>
            <a:ext cx="75469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3459163"/>
            <a:ext cx="3635375" cy="154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4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3538538"/>
            <a:ext cx="4500563" cy="154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1"/>
          <p:cNvSpPr>
            <a:spLocks noChangeArrowheads="1"/>
          </p:cNvSpPr>
          <p:nvPr/>
        </p:nvSpPr>
        <p:spPr bwMode="auto">
          <a:xfrm flipV="1">
            <a:off x="115888" y="600075"/>
            <a:ext cx="8709025" cy="55563"/>
          </a:xfrm>
          <a:custGeom>
            <a:avLst/>
            <a:gdLst>
              <a:gd name="T0" fmla="*/ 2147483647 w 24193"/>
              <a:gd name="T1" fmla="*/ 2147483647 h 157"/>
              <a:gd name="T2" fmla="*/ 2147483647 w 24193"/>
              <a:gd name="T3" fmla="*/ 2147483647 h 157"/>
              <a:gd name="T4" fmla="*/ 0 w 24193"/>
              <a:gd name="T5" fmla="*/ 2147483647 h 157"/>
              <a:gd name="T6" fmla="*/ 2147483647 w 24193"/>
              <a:gd name="T7" fmla="*/ 0 h 15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4193"/>
              <a:gd name="T13" fmla="*/ 0 h 157"/>
              <a:gd name="T14" fmla="*/ 24193 w 24193"/>
              <a:gd name="T15" fmla="*/ 157 h 1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193" h="157">
                <a:moveTo>
                  <a:pt x="0" y="0"/>
                </a:moveTo>
                <a:lnTo>
                  <a:pt x="24193" y="0"/>
                </a:lnTo>
                <a:lnTo>
                  <a:pt x="24193" y="157"/>
                </a:lnTo>
                <a:lnTo>
                  <a:pt x="0" y="15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267" name="AutoShape 2"/>
          <p:cNvSpPr>
            <a:spLocks noChangeArrowheads="1"/>
          </p:cNvSpPr>
          <p:nvPr/>
        </p:nvSpPr>
        <p:spPr bwMode="auto">
          <a:xfrm>
            <a:off x="666750" y="19050"/>
            <a:ext cx="1076325" cy="512763"/>
          </a:xfrm>
          <a:custGeom>
            <a:avLst/>
            <a:gdLst>
              <a:gd name="T0" fmla="*/ 2147483647 w 2990"/>
              <a:gd name="T1" fmla="*/ 2147483647 h 1426"/>
              <a:gd name="T2" fmla="*/ 2147483647 w 2990"/>
              <a:gd name="T3" fmla="*/ 2147483647 h 1426"/>
              <a:gd name="T4" fmla="*/ 0 w 2990"/>
              <a:gd name="T5" fmla="*/ 2147483647 h 1426"/>
              <a:gd name="T6" fmla="*/ 2147483647 w 2990"/>
              <a:gd name="T7" fmla="*/ 0 h 142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990"/>
              <a:gd name="T13" fmla="*/ 0 h 1426"/>
              <a:gd name="T14" fmla="*/ 2990 w 2990"/>
              <a:gd name="T15" fmla="*/ 1426 h 142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0" h="1426">
                <a:moveTo>
                  <a:pt x="0" y="0"/>
                </a:moveTo>
                <a:lnTo>
                  <a:pt x="2990" y="0"/>
                </a:lnTo>
                <a:lnTo>
                  <a:pt x="2990" y="1426"/>
                </a:lnTo>
                <a:lnTo>
                  <a:pt x="0" y="142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SPreSAL di</a:t>
            </a:r>
          </a:p>
          <a:p>
            <a:pPr eaLnBrk="1">
              <a:lnSpc>
                <a:spcPct val="100000"/>
              </a:lnSpc>
            </a:pPr>
            <a:r>
              <a:rPr lang="it-IT" altLang="it-IT" sz="1400" b="1">
                <a:solidFill>
                  <a:srgbClr val="000000"/>
                </a:solidFill>
                <a:latin typeface="Calibri" charset="0"/>
                <a:cs typeface="DejaVu Sans" charset="0"/>
              </a:rPr>
              <a:t>_________ 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557213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AutoShape 4"/>
          <p:cNvSpPr>
            <a:spLocks noChangeArrowheads="1"/>
          </p:cNvSpPr>
          <p:nvPr/>
        </p:nvSpPr>
        <p:spPr bwMode="auto">
          <a:xfrm>
            <a:off x="2349500" y="419100"/>
            <a:ext cx="6548438" cy="207963"/>
          </a:xfrm>
          <a:custGeom>
            <a:avLst/>
            <a:gdLst>
              <a:gd name="T0" fmla="*/ 2147483647 w 18192"/>
              <a:gd name="T1" fmla="*/ 2147483647 h 580"/>
              <a:gd name="T2" fmla="*/ 2147483647 w 18192"/>
              <a:gd name="T3" fmla="*/ 2147483647 h 580"/>
              <a:gd name="T4" fmla="*/ 0 w 18192"/>
              <a:gd name="T5" fmla="*/ 2147483647 h 580"/>
              <a:gd name="T6" fmla="*/ 2147483647 w 18192"/>
              <a:gd name="T7" fmla="*/ 0 h 58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8192"/>
              <a:gd name="T13" fmla="*/ 0 h 580"/>
              <a:gd name="T14" fmla="*/ 18192 w 18192"/>
              <a:gd name="T15" fmla="*/ 580 h 5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192" h="580">
                <a:moveTo>
                  <a:pt x="0" y="0"/>
                </a:moveTo>
                <a:lnTo>
                  <a:pt x="18192" y="0"/>
                </a:lnTo>
                <a:lnTo>
                  <a:pt x="18192" y="580"/>
                </a:lnTo>
                <a:lnTo>
                  <a:pt x="0" y="58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800">
                <a:solidFill>
                  <a:srgbClr val="000000"/>
                </a:solidFill>
                <a:cs typeface="DejaVu Sans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auto">
          <a:xfrm>
            <a:off x="-36513" y="2120900"/>
            <a:ext cx="9175751" cy="2281238"/>
          </a:xfrm>
          <a:custGeom>
            <a:avLst/>
            <a:gdLst>
              <a:gd name="T0" fmla="*/ 2147483647 w 25491"/>
              <a:gd name="T1" fmla="*/ 2147483647 h 6338"/>
              <a:gd name="T2" fmla="*/ 2147483647 w 25491"/>
              <a:gd name="T3" fmla="*/ 2147483647 h 6338"/>
              <a:gd name="T4" fmla="*/ 0 w 25491"/>
              <a:gd name="T5" fmla="*/ 2147483647 h 6338"/>
              <a:gd name="T6" fmla="*/ 2147483647 w 25491"/>
              <a:gd name="T7" fmla="*/ 0 h 6338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491"/>
              <a:gd name="T13" fmla="*/ 0 h 6338"/>
              <a:gd name="T14" fmla="*/ 25491 w 25491"/>
              <a:gd name="T15" fmla="*/ 6338 h 633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491" h="6338">
                <a:moveTo>
                  <a:pt x="0" y="0"/>
                </a:moveTo>
                <a:lnTo>
                  <a:pt x="25491" y="0"/>
                </a:lnTo>
                <a:lnTo>
                  <a:pt x="25491" y="6338"/>
                </a:lnTo>
                <a:lnTo>
                  <a:pt x="0" y="6338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1271" name="AutoShape 6"/>
          <p:cNvSpPr>
            <a:spLocks noChangeArrowheads="1"/>
          </p:cNvSpPr>
          <p:nvPr/>
        </p:nvSpPr>
        <p:spPr bwMode="auto">
          <a:xfrm>
            <a:off x="215900" y="4176713"/>
            <a:ext cx="8637588" cy="1509712"/>
          </a:xfrm>
          <a:custGeom>
            <a:avLst/>
            <a:gdLst>
              <a:gd name="T0" fmla="*/ 2147483647 w 23994"/>
              <a:gd name="T1" fmla="*/ 2147483647 h 4194"/>
              <a:gd name="T2" fmla="*/ 2147483647 w 23994"/>
              <a:gd name="T3" fmla="*/ 2147483647 h 4194"/>
              <a:gd name="T4" fmla="*/ 0 w 23994"/>
              <a:gd name="T5" fmla="*/ 2147483647 h 4194"/>
              <a:gd name="T6" fmla="*/ 2147483647 w 23994"/>
              <a:gd name="T7" fmla="*/ 0 h 4194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3994"/>
              <a:gd name="T13" fmla="*/ 0 h 4194"/>
              <a:gd name="T14" fmla="*/ 23994 w 23994"/>
              <a:gd name="T15" fmla="*/ 4194 h 419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994" h="4194">
                <a:moveTo>
                  <a:pt x="0" y="0"/>
                </a:moveTo>
                <a:lnTo>
                  <a:pt x="23994" y="0"/>
                </a:lnTo>
                <a:lnTo>
                  <a:pt x="23994" y="4194"/>
                </a:lnTo>
                <a:lnTo>
                  <a:pt x="0" y="419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15000"/>
              </a:lnSpc>
            </a:pPr>
            <a:r>
              <a:rPr lang="it-IT" altLang="it-IT" sz="2000">
                <a:solidFill>
                  <a:srgbClr val="000000"/>
                </a:solidFill>
                <a:cs typeface="DejaVu Sans" charset="0"/>
              </a:rPr>
              <a:t>L' Azione di </a:t>
            </a:r>
            <a:r>
              <a:rPr lang="it-IT" altLang="it-IT" sz="2000">
                <a:solidFill>
                  <a:srgbClr val="CC3300"/>
                </a:solidFill>
                <a:cs typeface="DejaVu Sans" charset="0"/>
              </a:rPr>
              <a:t>“</a:t>
            </a:r>
            <a:r>
              <a:rPr lang="it-IT" altLang="it-IT" sz="2000" b="1">
                <a:solidFill>
                  <a:srgbClr val="CC3300"/>
                </a:solidFill>
                <a:cs typeface="DejaVu Sans" charset="0"/>
              </a:rPr>
              <a:t>programmazione e realizzazione di interventi in materia di sicurezza chimica trasversale agli ambienti di vita e di lavoro</a:t>
            </a:r>
            <a:r>
              <a:rPr lang="it-IT" altLang="it-IT" sz="2000">
                <a:solidFill>
                  <a:srgbClr val="CC3300"/>
                </a:solidFill>
                <a:cs typeface="DejaVu Sans" charset="0"/>
              </a:rPr>
              <a:t> di cui al </a:t>
            </a:r>
            <a:r>
              <a:rPr lang="it-IT" altLang="it-IT" sz="2000" b="1" u="sng">
                <a:solidFill>
                  <a:srgbClr val="CC3300"/>
                </a:solidFill>
                <a:cs typeface="DejaVu Sans" charset="0"/>
              </a:rPr>
              <a:t>Programma Predefinito 9 PP9 “Ambiente Clima e Salute”</a:t>
            </a:r>
          </a:p>
        </p:txBody>
      </p:sp>
      <p:sp>
        <p:nvSpPr>
          <p:cNvPr id="11272" name="AutoShape 7"/>
          <p:cNvSpPr>
            <a:spLocks noChangeArrowheads="1"/>
          </p:cNvSpPr>
          <p:nvPr/>
        </p:nvSpPr>
        <p:spPr bwMode="auto">
          <a:xfrm>
            <a:off x="720725" y="1068388"/>
            <a:ext cx="7861300" cy="1020762"/>
          </a:xfrm>
          <a:custGeom>
            <a:avLst/>
            <a:gdLst>
              <a:gd name="T0" fmla="*/ 2147483647 w 21836"/>
              <a:gd name="T1" fmla="*/ 2147483647 h 2837"/>
              <a:gd name="T2" fmla="*/ 2147483647 w 21836"/>
              <a:gd name="T3" fmla="*/ 2147483647 h 2837"/>
              <a:gd name="T4" fmla="*/ 0 w 21836"/>
              <a:gd name="T5" fmla="*/ 2147483647 h 2837"/>
              <a:gd name="T6" fmla="*/ 2147483647 w 21836"/>
              <a:gd name="T7" fmla="*/ 0 h 2837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1836"/>
              <a:gd name="T13" fmla="*/ 0 h 2837"/>
              <a:gd name="T14" fmla="*/ 21836 w 21836"/>
              <a:gd name="T15" fmla="*/ 2837 h 28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836" h="2837">
                <a:moveTo>
                  <a:pt x="0" y="0"/>
                </a:moveTo>
                <a:lnTo>
                  <a:pt x="21836" y="0"/>
                </a:lnTo>
                <a:lnTo>
                  <a:pt x="21836" y="2837"/>
                </a:lnTo>
                <a:lnTo>
                  <a:pt x="0" y="283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Il PIANO MIRATO DI PREVENZIONE </a:t>
            </a:r>
          </a:p>
          <a:p>
            <a:pPr algn="ctr" eaLnBrk="1">
              <a:lnSpc>
                <a:spcPct val="100000"/>
              </a:lnSpc>
            </a:pPr>
            <a:r>
              <a:rPr lang="it-IT" altLang="it-IT" sz="2000" b="1">
                <a:solidFill>
                  <a:srgbClr val="0066CC"/>
                </a:solidFill>
                <a:latin typeface="Calibri" charset="0"/>
                <a:cs typeface="DejaVu Sans" charset="0"/>
              </a:rPr>
              <a:t>DEL RISCHIO CANCEROGENO PER ESPOSIZIONE PROFESSIONALE A POLVERI DI LEGNO DURO</a:t>
            </a:r>
          </a:p>
        </p:txBody>
      </p:sp>
      <p:sp>
        <p:nvSpPr>
          <p:cNvPr id="11273" name="AutoShape 8"/>
          <p:cNvSpPr>
            <a:spLocks noChangeArrowheads="1"/>
          </p:cNvSpPr>
          <p:nvPr/>
        </p:nvSpPr>
        <p:spPr bwMode="auto">
          <a:xfrm>
            <a:off x="754063" y="2808288"/>
            <a:ext cx="1979612" cy="344487"/>
          </a:xfrm>
          <a:custGeom>
            <a:avLst/>
            <a:gdLst>
              <a:gd name="T0" fmla="*/ 2147483647 w 5500"/>
              <a:gd name="T1" fmla="*/ 2147483647 h 956"/>
              <a:gd name="T2" fmla="*/ 2147483647 w 5500"/>
              <a:gd name="T3" fmla="*/ 2147483647 h 956"/>
              <a:gd name="T4" fmla="*/ 0 w 5500"/>
              <a:gd name="T5" fmla="*/ 2147483647 h 956"/>
              <a:gd name="T6" fmla="*/ 2147483647 w 5500"/>
              <a:gd name="T7" fmla="*/ 0 h 956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500"/>
              <a:gd name="T13" fmla="*/ 0 h 956"/>
              <a:gd name="T14" fmla="*/ 5500 w 5500"/>
              <a:gd name="T15" fmla="*/ 956 h 9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00" h="956">
                <a:moveTo>
                  <a:pt x="0" y="0"/>
                </a:moveTo>
                <a:lnTo>
                  <a:pt x="5500" y="0"/>
                </a:lnTo>
                <a:lnTo>
                  <a:pt x="5500" y="956"/>
                </a:lnTo>
                <a:lnTo>
                  <a:pt x="0" y="95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it-IT" altLang="it-IT">
                <a:solidFill>
                  <a:srgbClr val="000000"/>
                </a:solidFill>
                <a:cs typeface="DejaVu Sans" charset="0"/>
              </a:rPr>
              <a:t>Si interfaccia con </a:t>
            </a:r>
          </a:p>
        </p:txBody>
      </p:sp>
      <p:pic>
        <p:nvPicPr>
          <p:cNvPr id="1127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25" y="2424113"/>
            <a:ext cx="174942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it-IT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724</TotalTime>
  <Words>2194</Words>
  <Application>Microsoft Office PowerPoint</Application>
  <PresentationFormat>Presentazione su schermo (4:3)</PresentationFormat>
  <Paragraphs>296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24</vt:i4>
      </vt:variant>
    </vt:vector>
  </HeadingPairs>
  <TitlesOfParts>
    <vt:vector size="27" baseType="lpstr">
      <vt:lpstr>Tema di Office</vt:lpstr>
      <vt:lpstr>1_Tema di Office</vt:lpstr>
      <vt:lpstr>2_Tema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Desogus</dc:creator>
  <cp:lastModifiedBy>Spresal_Sardu</cp:lastModifiedBy>
  <cp:revision>141</cp:revision>
  <cp:lastPrinted>1601-01-01T00:00:00Z</cp:lastPrinted>
  <dcterms:created xsi:type="dcterms:W3CDTF">2021-11-16T09:35:22Z</dcterms:created>
  <dcterms:modified xsi:type="dcterms:W3CDTF">2022-02-28T09:33:09Z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 Company</vt:lpwstr>
  </property>
  <property fmtid="{D5CDD505-2E9C-101B-9397-08002B2CF9AE}" pid="4" name="HiddenSlides">
    <vt:r8>0</vt:r8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r8>0</vt:r8>
  </property>
  <property fmtid="{D5CDD505-2E9C-101B-9397-08002B2CF9AE}" pid="8" name="Notes">
    <vt:r8>3</vt:r8>
  </property>
  <property fmtid="{D5CDD505-2E9C-101B-9397-08002B2CF9AE}" pid="9" name="PresentationFormat">
    <vt:lpwstr>Presentazione su schermo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r8>3</vt:r8>
  </property>
</Properties>
</file>